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22"/>
  </p:notesMasterIdLst>
  <p:handoutMasterIdLst>
    <p:handoutMasterId r:id="rId23"/>
  </p:handoutMasterIdLst>
  <p:sldIdLst>
    <p:sldId id="269" r:id="rId5"/>
    <p:sldId id="294" r:id="rId6"/>
    <p:sldId id="295" r:id="rId7"/>
    <p:sldId id="277" r:id="rId8"/>
    <p:sldId id="271" r:id="rId9"/>
    <p:sldId id="286" r:id="rId10"/>
    <p:sldId id="270" r:id="rId11"/>
    <p:sldId id="290" r:id="rId12"/>
    <p:sldId id="268" r:id="rId13"/>
    <p:sldId id="302" r:id="rId14"/>
    <p:sldId id="296" r:id="rId15"/>
    <p:sldId id="297" r:id="rId16"/>
    <p:sldId id="299" r:id="rId17"/>
    <p:sldId id="298" r:id="rId18"/>
    <p:sldId id="300" r:id="rId19"/>
    <p:sldId id="301" r:id="rId20"/>
    <p:sldId id="282"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734"/>
    <a:srgbClr val="9DC09E"/>
    <a:srgbClr val="F5EECF"/>
    <a:srgbClr val="DDFFF4"/>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p:cViewPr>
        <p:scale>
          <a:sx n="66" d="100"/>
          <a:sy n="66" d="100"/>
        </p:scale>
        <p:origin x="48" y="360"/>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29/06/2023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29/06/2023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29/06/2023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29/06/2023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29/06/2023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29/06/2023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29/06/2023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29/06/2023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29/06/2023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29/06/2023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29/06/2023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29/06/2023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29/06/2023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29/06/2023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29/06/2023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tmp"/></Relationships>
</file>

<file path=ppt/slides/_rels/slide1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6.tmp"/></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007/s12182-019-0340-8"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PRESENTACIÓN FINAL: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4716" y="235496"/>
            <a:ext cx="7132498" cy="914400"/>
          </a:xfrm>
        </p:spPr>
        <p:txBody>
          <a:bodyPr/>
          <a:lstStyle/>
          <a:p>
            <a:r>
              <a:rPr lang="en-US" sz="5100" dirty="0"/>
              <a:t>3. POZOS</a:t>
            </a:r>
          </a:p>
        </p:txBody>
      </p:sp>
      <p:sp>
        <p:nvSpPr>
          <p:cNvPr id="12" name="Marcador de texto 2">
            <a:extLst>
              <a:ext uri="{FF2B5EF4-FFF2-40B4-BE49-F238E27FC236}">
                <a16:creationId xmlns:a16="http://schemas.microsoft.com/office/drawing/2014/main" id="{CEC5E506-9EB2-89DC-C74D-2DDF224D8010}"/>
              </a:ext>
            </a:extLst>
          </p:cNvPr>
          <p:cNvSpPr txBox="1">
            <a:spLocks/>
          </p:cNvSpPr>
          <p:nvPr/>
        </p:nvSpPr>
        <p:spPr>
          <a:xfrm>
            <a:off x="4485022" y="976884"/>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Centroide de los datos</a:t>
            </a:r>
          </a:p>
        </p:txBody>
      </p:sp>
      <p:pic>
        <p:nvPicPr>
          <p:cNvPr id="5" name="Imagen 4">
            <a:extLst>
              <a:ext uri="{FF2B5EF4-FFF2-40B4-BE49-F238E27FC236}">
                <a16:creationId xmlns:a16="http://schemas.microsoft.com/office/drawing/2014/main" id="{A35EFADA-13E8-2AF4-16D1-606ACF4CD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288" y="1412776"/>
            <a:ext cx="3471081" cy="4915174"/>
          </a:xfrm>
          <a:prstGeom prst="rect">
            <a:avLst/>
          </a:prstGeom>
          <a:ln>
            <a:solidFill>
              <a:schemeClr val="accent1">
                <a:lumMod val="50000"/>
              </a:schemeClr>
            </a:solidFill>
          </a:ln>
        </p:spPr>
      </p:pic>
      <p:sp>
        <p:nvSpPr>
          <p:cNvPr id="6" name="Marcador de texto 2">
            <a:extLst>
              <a:ext uri="{FF2B5EF4-FFF2-40B4-BE49-F238E27FC236}">
                <a16:creationId xmlns:a16="http://schemas.microsoft.com/office/drawing/2014/main" id="{D4BFC0F7-081F-C64A-1805-A4A272C56948}"/>
              </a:ext>
            </a:extLst>
          </p:cNvPr>
          <p:cNvSpPr txBox="1">
            <a:spLocks/>
          </p:cNvSpPr>
          <p:nvPr/>
        </p:nvSpPr>
        <p:spPr>
          <a:xfrm>
            <a:off x="1379583" y="1019950"/>
            <a:ext cx="3471080"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Pozos</a:t>
            </a:r>
          </a:p>
        </p:txBody>
      </p:sp>
      <p:pic>
        <p:nvPicPr>
          <p:cNvPr id="13" name="Imagen 12">
            <a:extLst>
              <a:ext uri="{FF2B5EF4-FFF2-40B4-BE49-F238E27FC236}">
                <a16:creationId xmlns:a16="http://schemas.microsoft.com/office/drawing/2014/main" id="{9353848B-4F6B-71E3-9816-D88FDF6C8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871" y="1412776"/>
            <a:ext cx="3522245" cy="4915173"/>
          </a:xfrm>
          <a:prstGeom prst="rect">
            <a:avLst/>
          </a:prstGeom>
          <a:ln>
            <a:solidFill>
              <a:schemeClr val="accent1">
                <a:lumMod val="50000"/>
              </a:schemeClr>
            </a:solidFill>
          </a:ln>
        </p:spPr>
      </p:pic>
      <p:graphicFrame>
        <p:nvGraphicFramePr>
          <p:cNvPr id="14" name="Tabla 14">
            <a:extLst>
              <a:ext uri="{FF2B5EF4-FFF2-40B4-BE49-F238E27FC236}">
                <a16:creationId xmlns:a16="http://schemas.microsoft.com/office/drawing/2014/main" id="{47FF1DC2-B223-D37C-986F-7AFAF9493440}"/>
              </a:ext>
            </a:extLst>
          </p:cNvPr>
          <p:cNvGraphicFramePr>
            <a:graphicFrameLocks noGrp="1"/>
          </p:cNvGraphicFramePr>
          <p:nvPr>
            <p:extLst>
              <p:ext uri="{D42A27DB-BD31-4B8C-83A1-F6EECF244321}">
                <p14:modId xmlns:p14="http://schemas.microsoft.com/office/powerpoint/2010/main" val="2290747893"/>
              </p:ext>
            </p:extLst>
          </p:nvPr>
        </p:nvGraphicFramePr>
        <p:xfrm>
          <a:off x="7927869" y="2501900"/>
          <a:ext cx="3937698" cy="1483360"/>
        </p:xfrm>
        <a:graphic>
          <a:graphicData uri="http://schemas.openxmlformats.org/drawingml/2006/table">
            <a:tbl>
              <a:tblPr firstRow="1" bandRow="1">
                <a:tableStyleId>{5C22544A-7EE6-4342-B048-85BDC9FD1C3A}</a:tableStyleId>
              </a:tblPr>
              <a:tblGrid>
                <a:gridCol w="1968849">
                  <a:extLst>
                    <a:ext uri="{9D8B030D-6E8A-4147-A177-3AD203B41FA5}">
                      <a16:colId xmlns:a16="http://schemas.microsoft.com/office/drawing/2014/main" val="3774248229"/>
                    </a:ext>
                  </a:extLst>
                </a:gridCol>
                <a:gridCol w="1968849">
                  <a:extLst>
                    <a:ext uri="{9D8B030D-6E8A-4147-A177-3AD203B41FA5}">
                      <a16:colId xmlns:a16="http://schemas.microsoft.com/office/drawing/2014/main" val="2671335246"/>
                    </a:ext>
                  </a:extLst>
                </a:gridCol>
              </a:tblGrid>
              <a:tr h="370840">
                <a:tc>
                  <a:txBody>
                    <a:bodyPr/>
                    <a:lstStyle/>
                    <a:p>
                      <a:r>
                        <a:rPr lang="es-CO" dirty="0"/>
                        <a:t>VARIABLE</a:t>
                      </a:r>
                    </a:p>
                  </a:txBody>
                  <a:tcPr/>
                </a:tc>
                <a:tc>
                  <a:txBody>
                    <a:bodyPr/>
                    <a:lstStyle/>
                    <a:p>
                      <a:r>
                        <a:rPr lang="es-CO" dirty="0"/>
                        <a:t>VALOR</a:t>
                      </a:r>
                    </a:p>
                  </a:txBody>
                  <a:tcPr/>
                </a:tc>
                <a:extLst>
                  <a:ext uri="{0D108BD9-81ED-4DB2-BD59-A6C34878D82A}">
                    <a16:rowId xmlns:a16="http://schemas.microsoft.com/office/drawing/2014/main" val="1562218738"/>
                  </a:ext>
                </a:extLst>
              </a:tr>
              <a:tr h="370840">
                <a:tc>
                  <a:txBody>
                    <a:bodyPr/>
                    <a:lstStyle/>
                    <a:p>
                      <a:r>
                        <a:rPr lang="es-CO" dirty="0"/>
                        <a:t>Standard </a:t>
                      </a:r>
                      <a:r>
                        <a:rPr lang="es-CO" dirty="0" err="1"/>
                        <a:t>distance</a:t>
                      </a:r>
                      <a:endParaRPr lang="es-CO" dirty="0"/>
                    </a:p>
                  </a:txBody>
                  <a:tcPr/>
                </a:tc>
                <a:tc>
                  <a:txBody>
                    <a:bodyPr/>
                    <a:lstStyle/>
                    <a:p>
                      <a:r>
                        <a:rPr lang="es-CO" dirty="0"/>
                        <a:t>117992,76 m</a:t>
                      </a:r>
                    </a:p>
                  </a:txBody>
                  <a:tcPr/>
                </a:tc>
                <a:extLst>
                  <a:ext uri="{0D108BD9-81ED-4DB2-BD59-A6C34878D82A}">
                    <a16:rowId xmlns:a16="http://schemas.microsoft.com/office/drawing/2014/main" val="2621674139"/>
                  </a:ext>
                </a:extLst>
              </a:tr>
              <a:tr h="370840">
                <a:tc>
                  <a:txBody>
                    <a:bodyPr/>
                    <a:lstStyle/>
                    <a:p>
                      <a:r>
                        <a:rPr lang="es-CO" dirty="0" err="1"/>
                        <a:t>Major</a:t>
                      </a:r>
                      <a:r>
                        <a:rPr lang="es-CO" dirty="0"/>
                        <a:t> axis</a:t>
                      </a:r>
                    </a:p>
                  </a:txBody>
                  <a:tcPr/>
                </a:tc>
                <a:tc>
                  <a:txBody>
                    <a:bodyPr/>
                    <a:lstStyle/>
                    <a:p>
                      <a:r>
                        <a:rPr lang="es-CO" dirty="0"/>
                        <a:t>30034,071m</a:t>
                      </a:r>
                    </a:p>
                  </a:txBody>
                  <a:tcPr/>
                </a:tc>
                <a:extLst>
                  <a:ext uri="{0D108BD9-81ED-4DB2-BD59-A6C34878D82A}">
                    <a16:rowId xmlns:a16="http://schemas.microsoft.com/office/drawing/2014/main" val="2017043096"/>
                  </a:ext>
                </a:extLst>
              </a:tr>
              <a:tr h="370840">
                <a:tc>
                  <a:txBody>
                    <a:bodyPr/>
                    <a:lstStyle/>
                    <a:p>
                      <a:r>
                        <a:rPr lang="es-CO" dirty="0" err="1"/>
                        <a:t>Minor</a:t>
                      </a:r>
                      <a:r>
                        <a:rPr lang="es-CO" dirty="0"/>
                        <a:t> axis</a:t>
                      </a:r>
                    </a:p>
                  </a:txBody>
                  <a:tcPr/>
                </a:tc>
                <a:tc>
                  <a:txBody>
                    <a:bodyPr/>
                    <a:lstStyle/>
                    <a:p>
                      <a:r>
                        <a:rPr lang="es-CO" dirty="0"/>
                        <a:t>106161,055</a:t>
                      </a:r>
                    </a:p>
                  </a:txBody>
                  <a:tcPr/>
                </a:tc>
                <a:extLst>
                  <a:ext uri="{0D108BD9-81ED-4DB2-BD59-A6C34878D82A}">
                    <a16:rowId xmlns:a16="http://schemas.microsoft.com/office/drawing/2014/main" val="1884746265"/>
                  </a:ext>
                </a:extLst>
              </a:tr>
            </a:tbl>
          </a:graphicData>
        </a:graphic>
      </p:graphicFrame>
      <p:pic>
        <p:nvPicPr>
          <p:cNvPr id="4" name="Imagen 3">
            <a:extLst>
              <a:ext uri="{FF2B5EF4-FFF2-40B4-BE49-F238E27FC236}">
                <a16:creationId xmlns:a16="http://schemas.microsoft.com/office/drawing/2014/main" id="{61F253D6-43E6-388F-D21F-A4B75C49AE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2742" y="2140062"/>
            <a:ext cx="249768" cy="361837"/>
          </a:xfrm>
          <a:prstGeom prst="rect">
            <a:avLst/>
          </a:prstGeom>
        </p:spPr>
      </p:pic>
    </p:spTree>
    <p:extLst>
      <p:ext uri="{BB962C8B-B14F-4D97-AF65-F5344CB8AC3E}">
        <p14:creationId xmlns:p14="http://schemas.microsoft.com/office/powerpoint/2010/main" val="410677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5915" y="1736522"/>
            <a:ext cx="7132498" cy="914400"/>
          </a:xfrm>
        </p:spPr>
        <p:txBody>
          <a:bodyPr/>
          <a:lstStyle/>
          <a:p>
            <a:r>
              <a:rPr lang="en-US" sz="5100" dirty="0"/>
              <a:t>3. POZOS</a:t>
            </a:r>
          </a:p>
        </p:txBody>
      </p:sp>
      <p:pic>
        <p:nvPicPr>
          <p:cNvPr id="10" name="Imagen 9">
            <a:extLst>
              <a:ext uri="{FF2B5EF4-FFF2-40B4-BE49-F238E27FC236}">
                <a16:creationId xmlns:a16="http://schemas.microsoft.com/office/drawing/2014/main" id="{1B502C92-BAEA-5478-16D9-9896820208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1236" y="841990"/>
            <a:ext cx="4192719" cy="5174020"/>
          </a:xfrm>
          <a:prstGeom prst="rect">
            <a:avLst/>
          </a:prstGeom>
          <a:ln w="28575">
            <a:noFill/>
          </a:ln>
        </p:spPr>
      </p:pic>
      <p:sp>
        <p:nvSpPr>
          <p:cNvPr id="11" name="Marcador de texto 2">
            <a:extLst>
              <a:ext uri="{FF2B5EF4-FFF2-40B4-BE49-F238E27FC236}">
                <a16:creationId xmlns:a16="http://schemas.microsoft.com/office/drawing/2014/main" id="{4A202308-A334-757B-9AC2-3CAFC0750A53}"/>
              </a:ext>
            </a:extLst>
          </p:cNvPr>
          <p:cNvSpPr txBox="1">
            <a:spLocks/>
          </p:cNvSpPr>
          <p:nvPr/>
        </p:nvSpPr>
        <p:spPr>
          <a:xfrm>
            <a:off x="3764081" y="379384"/>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Pozos</a:t>
            </a:r>
          </a:p>
        </p:txBody>
      </p:sp>
      <p:sp>
        <p:nvSpPr>
          <p:cNvPr id="3" name="Elipse 2">
            <a:extLst>
              <a:ext uri="{FF2B5EF4-FFF2-40B4-BE49-F238E27FC236}">
                <a16:creationId xmlns:a16="http://schemas.microsoft.com/office/drawing/2014/main" id="{D2D9F6A1-7B51-D3D3-BA67-CC1388C375C1}"/>
              </a:ext>
            </a:extLst>
          </p:cNvPr>
          <p:cNvSpPr/>
          <p:nvPr/>
        </p:nvSpPr>
        <p:spPr>
          <a:xfrm rot="1654173">
            <a:off x="5917440" y="1561278"/>
            <a:ext cx="353944" cy="1264888"/>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4" name="Imagen 3">
            <a:extLst>
              <a:ext uri="{FF2B5EF4-FFF2-40B4-BE49-F238E27FC236}">
                <a16:creationId xmlns:a16="http://schemas.microsoft.com/office/drawing/2014/main" id="{5C3E4478-EF75-9776-7CF2-FF46F4508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137" y="841990"/>
            <a:ext cx="3715887" cy="5174020"/>
          </a:xfrm>
          <a:prstGeom prst="rect">
            <a:avLst/>
          </a:prstGeom>
        </p:spPr>
      </p:pic>
      <p:sp>
        <p:nvSpPr>
          <p:cNvPr id="7" name="Marcador de texto 2">
            <a:extLst>
              <a:ext uri="{FF2B5EF4-FFF2-40B4-BE49-F238E27FC236}">
                <a16:creationId xmlns:a16="http://schemas.microsoft.com/office/drawing/2014/main" id="{AA3D3284-5B49-7DD7-FFD4-5E5384623BA9}"/>
              </a:ext>
            </a:extLst>
          </p:cNvPr>
          <p:cNvSpPr txBox="1">
            <a:spLocks/>
          </p:cNvSpPr>
          <p:nvPr/>
        </p:nvSpPr>
        <p:spPr>
          <a:xfrm>
            <a:off x="8049566" y="35871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Agrupación de datos_ Pozos</a:t>
            </a:r>
          </a:p>
        </p:txBody>
      </p:sp>
      <p:sp>
        <p:nvSpPr>
          <p:cNvPr id="6" name="Rectángulo 5">
            <a:extLst>
              <a:ext uri="{FF2B5EF4-FFF2-40B4-BE49-F238E27FC236}">
                <a16:creationId xmlns:a16="http://schemas.microsoft.com/office/drawing/2014/main" id="{7B883F71-3675-6E61-890B-2D9928671852}"/>
              </a:ext>
            </a:extLst>
          </p:cNvPr>
          <p:cNvSpPr/>
          <p:nvPr/>
        </p:nvSpPr>
        <p:spPr>
          <a:xfrm>
            <a:off x="8049566" y="1052736"/>
            <a:ext cx="493118" cy="683786"/>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8" name="Imagen 7">
            <a:extLst>
              <a:ext uri="{FF2B5EF4-FFF2-40B4-BE49-F238E27FC236}">
                <a16:creationId xmlns:a16="http://schemas.microsoft.com/office/drawing/2014/main" id="{87303322-D7AD-DA0F-7DE7-CB5B19B7D5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0403" y="1125575"/>
            <a:ext cx="371443" cy="538107"/>
          </a:xfrm>
          <a:prstGeom prst="rect">
            <a:avLst/>
          </a:prstGeom>
        </p:spPr>
      </p:pic>
    </p:spTree>
    <p:extLst>
      <p:ext uri="{BB962C8B-B14F-4D97-AF65-F5344CB8AC3E}">
        <p14:creationId xmlns:p14="http://schemas.microsoft.com/office/powerpoint/2010/main" val="33214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156" y="1335058"/>
            <a:ext cx="3407072" cy="4824536"/>
          </a:xfrm>
          <a:prstGeom prst="rect">
            <a:avLst/>
          </a:prstGeom>
        </p:spPr>
      </p:pic>
      <p:pic>
        <p:nvPicPr>
          <p:cNvPr id="8" name="Imagen 7">
            <a:extLst>
              <a:ext uri="{FF2B5EF4-FFF2-40B4-BE49-F238E27FC236}">
                <a16:creationId xmlns:a16="http://schemas.microsoft.com/office/drawing/2014/main" id="{5B4E77C4-F073-3223-9F7C-3F01F8165E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1075" y="1335058"/>
            <a:ext cx="3407073"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5950395" y="2242591"/>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4633251" y="4428038"/>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4055149" y="965118"/>
            <a:ext cx="3087028" cy="369938"/>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sp>
        <p:nvSpPr>
          <p:cNvPr id="12" name="Marcador de texto 2">
            <a:extLst>
              <a:ext uri="{FF2B5EF4-FFF2-40B4-BE49-F238E27FC236}">
                <a16:creationId xmlns:a16="http://schemas.microsoft.com/office/drawing/2014/main" id="{CBB976A6-E12D-EEBE-D4D3-D9FD339BE238}"/>
              </a:ext>
            </a:extLst>
          </p:cNvPr>
          <p:cNvSpPr txBox="1">
            <a:spLocks/>
          </p:cNvSpPr>
          <p:nvPr/>
        </p:nvSpPr>
        <p:spPr>
          <a:xfrm>
            <a:off x="319076" y="965118"/>
            <a:ext cx="3471080"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Puntos cada 5Km por cada línea Sísmica 2D</a:t>
            </a:r>
          </a:p>
        </p:txBody>
      </p:sp>
      <p:sp>
        <p:nvSpPr>
          <p:cNvPr id="13" name="Marcador de texto 2">
            <a:extLst>
              <a:ext uri="{FF2B5EF4-FFF2-40B4-BE49-F238E27FC236}">
                <a16:creationId xmlns:a16="http://schemas.microsoft.com/office/drawing/2014/main" id="{B2BCA1D3-1D72-58C8-BC22-2E5F68C3502C}"/>
              </a:ext>
            </a:extLst>
          </p:cNvPr>
          <p:cNvSpPr txBox="1">
            <a:spLocks/>
          </p:cNvSpPr>
          <p:nvPr/>
        </p:nvSpPr>
        <p:spPr>
          <a:xfrm>
            <a:off x="8470676" y="388863"/>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las líneas Sísmicas 2D</a:t>
            </a:r>
          </a:p>
        </p:txBody>
      </p:sp>
      <p:grpSp>
        <p:nvGrpSpPr>
          <p:cNvPr id="15" name="Grupo 14">
            <a:extLst>
              <a:ext uri="{FF2B5EF4-FFF2-40B4-BE49-F238E27FC236}">
                <a16:creationId xmlns:a16="http://schemas.microsoft.com/office/drawing/2014/main" id="{4B16D3ED-2877-46F0-80EF-C42B5492E010}"/>
              </a:ext>
            </a:extLst>
          </p:cNvPr>
          <p:cNvGrpSpPr/>
          <p:nvPr/>
        </p:nvGrpSpPr>
        <p:grpSpPr>
          <a:xfrm>
            <a:off x="7606580" y="839024"/>
            <a:ext cx="4485552" cy="4824536"/>
            <a:chOff x="7606580" y="839024"/>
            <a:chExt cx="4485552" cy="4824536"/>
          </a:xfrm>
        </p:grpSpPr>
        <p:pic>
          <p:nvPicPr>
            <p:cNvPr id="4" name="Imagen 3">
              <a:extLst>
                <a:ext uri="{FF2B5EF4-FFF2-40B4-BE49-F238E27FC236}">
                  <a16:creationId xmlns:a16="http://schemas.microsoft.com/office/drawing/2014/main" id="{84CF63CA-54C1-63E7-F589-271F98285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580" y="839024"/>
              <a:ext cx="4485552" cy="4824536"/>
            </a:xfrm>
            <a:prstGeom prst="rect">
              <a:avLst/>
            </a:prstGeom>
            <a:ln w="38100">
              <a:solidFill>
                <a:srgbClr val="326734"/>
              </a:solidFill>
            </a:ln>
          </p:spPr>
        </p:pic>
        <p:pic>
          <p:nvPicPr>
            <p:cNvPr id="14" name="Imagen 13">
              <a:extLst>
                <a:ext uri="{FF2B5EF4-FFF2-40B4-BE49-F238E27FC236}">
                  <a16:creationId xmlns:a16="http://schemas.microsoft.com/office/drawing/2014/main" id="{31E2DCF8-EACC-8A81-D9A4-BB5479A8D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p:spPr>
        </p:pic>
      </p:grpSp>
    </p:spTree>
    <p:extLst>
      <p:ext uri="{BB962C8B-B14F-4D97-AF65-F5344CB8AC3E}">
        <p14:creationId xmlns:p14="http://schemas.microsoft.com/office/powerpoint/2010/main" val="227989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grpSp>
        <p:nvGrpSpPr>
          <p:cNvPr id="3" name="Grupo 2">
            <a:extLst>
              <a:ext uri="{FF2B5EF4-FFF2-40B4-BE49-F238E27FC236}">
                <a16:creationId xmlns:a16="http://schemas.microsoft.com/office/drawing/2014/main" id="{E51497D5-3777-35CD-A716-524CC01775C2}"/>
              </a:ext>
            </a:extLst>
          </p:cNvPr>
          <p:cNvGrpSpPr/>
          <p:nvPr/>
        </p:nvGrpSpPr>
        <p:grpSpPr>
          <a:xfrm>
            <a:off x="7621397" y="0"/>
            <a:ext cx="4248351" cy="6159594"/>
            <a:chOff x="7779515" y="140112"/>
            <a:chExt cx="3407072" cy="5194476"/>
          </a:xfrm>
        </p:grpSpPr>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9515" y="510052"/>
              <a:ext cx="3407072"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9939754" y="1417585"/>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8622610" y="360303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8044508" y="140112"/>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grpSp>
      <p:pic>
        <p:nvPicPr>
          <p:cNvPr id="7" name="Imagen 6">
            <a:extLst>
              <a:ext uri="{FF2B5EF4-FFF2-40B4-BE49-F238E27FC236}">
                <a16:creationId xmlns:a16="http://schemas.microsoft.com/office/drawing/2014/main" id="{E33E26CE-CDE9-6BC6-4AE7-A91C9B82208C}"/>
              </a:ext>
            </a:extLst>
          </p:cNvPr>
          <p:cNvPicPr>
            <a:picLocks noChangeAspect="1"/>
          </p:cNvPicPr>
          <p:nvPr/>
        </p:nvPicPr>
        <p:blipFill rotWithShape="1">
          <a:blip r:embed="rId3">
            <a:extLst>
              <a:ext uri="{28A0092B-C50C-407E-A947-70E740481C1C}">
                <a14:useLocalDpi xmlns:a14="http://schemas.microsoft.com/office/drawing/2010/main" val="0"/>
              </a:ext>
            </a:extLst>
          </a:blip>
          <a:srcRect r="-828"/>
          <a:stretch/>
        </p:blipFill>
        <p:spPr>
          <a:xfrm>
            <a:off x="843310" y="1464289"/>
            <a:ext cx="5179094" cy="2146756"/>
          </a:xfrm>
          <a:prstGeom prst="rect">
            <a:avLst/>
          </a:prstGeom>
          <a:ln>
            <a:noFill/>
          </a:ln>
        </p:spPr>
      </p:pic>
      <p:sp>
        <p:nvSpPr>
          <p:cNvPr id="16" name="Marcador de texto 2">
            <a:extLst>
              <a:ext uri="{FF2B5EF4-FFF2-40B4-BE49-F238E27FC236}">
                <a16:creationId xmlns:a16="http://schemas.microsoft.com/office/drawing/2014/main" id="{BF992F77-E563-2D0D-EC4A-539361AF6E8D}"/>
              </a:ext>
            </a:extLst>
          </p:cNvPr>
          <p:cNvSpPr txBox="1">
            <a:spLocks/>
          </p:cNvSpPr>
          <p:nvPr/>
        </p:nvSpPr>
        <p:spPr>
          <a:xfrm>
            <a:off x="2349996" y="111148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Norte</a:t>
            </a:r>
          </a:p>
        </p:txBody>
      </p:sp>
      <p:sp>
        <p:nvSpPr>
          <p:cNvPr id="17" name="Marcador de texto 2">
            <a:extLst>
              <a:ext uri="{FF2B5EF4-FFF2-40B4-BE49-F238E27FC236}">
                <a16:creationId xmlns:a16="http://schemas.microsoft.com/office/drawing/2014/main" id="{CF292E0A-08BD-8237-996F-92D46551C658}"/>
              </a:ext>
            </a:extLst>
          </p:cNvPr>
          <p:cNvSpPr txBox="1">
            <a:spLocks/>
          </p:cNvSpPr>
          <p:nvPr/>
        </p:nvSpPr>
        <p:spPr>
          <a:xfrm>
            <a:off x="10247569" y="108234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Norte</a:t>
            </a:r>
          </a:p>
        </p:txBody>
      </p:sp>
      <p:sp>
        <p:nvSpPr>
          <p:cNvPr id="18" name="Marcador de texto 2">
            <a:extLst>
              <a:ext uri="{FF2B5EF4-FFF2-40B4-BE49-F238E27FC236}">
                <a16:creationId xmlns:a16="http://schemas.microsoft.com/office/drawing/2014/main" id="{7F6811CF-2943-FAA9-30BC-4C20CEF00F93}"/>
              </a:ext>
            </a:extLst>
          </p:cNvPr>
          <p:cNvSpPr txBox="1">
            <a:spLocks/>
          </p:cNvSpPr>
          <p:nvPr/>
        </p:nvSpPr>
        <p:spPr>
          <a:xfrm>
            <a:off x="8722487" y="371778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Sur</a:t>
            </a:r>
          </a:p>
        </p:txBody>
      </p:sp>
      <p:sp>
        <p:nvSpPr>
          <p:cNvPr id="20" name="Marcador de texto 2">
            <a:extLst>
              <a:ext uri="{FF2B5EF4-FFF2-40B4-BE49-F238E27FC236}">
                <a16:creationId xmlns:a16="http://schemas.microsoft.com/office/drawing/2014/main" id="{67115D77-090B-E10B-A44E-B2A2387B1482}"/>
              </a:ext>
            </a:extLst>
          </p:cNvPr>
          <p:cNvSpPr txBox="1">
            <a:spLocks/>
          </p:cNvSpPr>
          <p:nvPr/>
        </p:nvSpPr>
        <p:spPr>
          <a:xfrm>
            <a:off x="2347394" y="363176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Sur</a:t>
            </a:r>
          </a:p>
        </p:txBody>
      </p:sp>
      <p:pic>
        <p:nvPicPr>
          <p:cNvPr id="5" name="Imagen 4">
            <a:extLst>
              <a:ext uri="{FF2B5EF4-FFF2-40B4-BE49-F238E27FC236}">
                <a16:creationId xmlns:a16="http://schemas.microsoft.com/office/drawing/2014/main" id="{DEBF778B-67A5-3E65-5B57-68E613EF19BE}"/>
              </a:ext>
            </a:extLst>
          </p:cNvPr>
          <p:cNvPicPr>
            <a:picLocks noChangeAspect="1"/>
          </p:cNvPicPr>
          <p:nvPr/>
        </p:nvPicPr>
        <p:blipFill rotWithShape="1">
          <a:blip r:embed="rId4">
            <a:extLst>
              <a:ext uri="{28A0092B-C50C-407E-A947-70E740481C1C}">
                <a14:useLocalDpi xmlns:a14="http://schemas.microsoft.com/office/drawing/2010/main" val="0"/>
              </a:ext>
            </a:extLst>
          </a:blip>
          <a:srcRect l="443" r="-1853"/>
          <a:stretch/>
        </p:blipFill>
        <p:spPr>
          <a:xfrm>
            <a:off x="836390" y="3956644"/>
            <a:ext cx="5258021" cy="2067350"/>
          </a:xfrm>
          <a:prstGeom prst="rect">
            <a:avLst/>
          </a:prstGeom>
          <a:ln>
            <a:noFill/>
          </a:ln>
        </p:spPr>
      </p:pic>
    </p:spTree>
    <p:extLst>
      <p:ext uri="{BB962C8B-B14F-4D97-AF65-F5344CB8AC3E}">
        <p14:creationId xmlns:p14="http://schemas.microsoft.com/office/powerpoint/2010/main" val="163498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88640"/>
            <a:ext cx="7132498" cy="914400"/>
          </a:xfrm>
        </p:spPr>
        <p:txBody>
          <a:bodyPr/>
          <a:lstStyle/>
          <a:p>
            <a:r>
              <a:rPr lang="en-US" sz="5100" dirty="0"/>
              <a:t>5. ALGEBRA DE MAPAS</a:t>
            </a:r>
          </a:p>
        </p:txBody>
      </p:sp>
      <p:pic>
        <p:nvPicPr>
          <p:cNvPr id="6" name="Imagen 5">
            <a:extLst>
              <a:ext uri="{FF2B5EF4-FFF2-40B4-BE49-F238E27FC236}">
                <a16:creationId xmlns:a16="http://schemas.microsoft.com/office/drawing/2014/main" id="{4AF9EE4E-AB1B-F39E-3009-0D5022B05C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773" y="1196752"/>
            <a:ext cx="3415748" cy="4836822"/>
          </a:xfrm>
          <a:prstGeom prst="rect">
            <a:avLst/>
          </a:prstGeom>
        </p:spPr>
      </p:pic>
      <p:pic>
        <p:nvPicPr>
          <p:cNvPr id="13" name="Imagen 12">
            <a:extLst>
              <a:ext uri="{FF2B5EF4-FFF2-40B4-BE49-F238E27FC236}">
                <a16:creationId xmlns:a16="http://schemas.microsoft.com/office/drawing/2014/main" id="{67E997DD-AC4B-0D2D-5F2D-91F673F0D8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7731" y="1196752"/>
            <a:ext cx="3573362" cy="4836820"/>
          </a:xfrm>
          <a:prstGeom prst="rect">
            <a:avLst/>
          </a:prstGeom>
        </p:spPr>
      </p:pic>
      <p:pic>
        <p:nvPicPr>
          <p:cNvPr id="18" name="Imagen 17">
            <a:extLst>
              <a:ext uri="{FF2B5EF4-FFF2-40B4-BE49-F238E27FC236}">
                <a16:creationId xmlns:a16="http://schemas.microsoft.com/office/drawing/2014/main" id="{5B193E9D-8C4C-A535-10D8-4EBA7E072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0676" y="1196750"/>
            <a:ext cx="3415748" cy="4836821"/>
          </a:xfrm>
          <a:prstGeom prst="rect">
            <a:avLst/>
          </a:prstGeom>
        </p:spPr>
      </p:pic>
      <p:sp>
        <p:nvSpPr>
          <p:cNvPr id="19" name="CuadroTexto 18">
            <a:extLst>
              <a:ext uri="{FF2B5EF4-FFF2-40B4-BE49-F238E27FC236}">
                <a16:creationId xmlns:a16="http://schemas.microsoft.com/office/drawing/2014/main" id="{8A53AD1A-91F0-D3FA-1484-C39207CED6C0}"/>
              </a:ext>
            </a:extLst>
          </p:cNvPr>
          <p:cNvSpPr txBox="1"/>
          <p:nvPr/>
        </p:nvSpPr>
        <p:spPr>
          <a:xfrm>
            <a:off x="3790156" y="3402794"/>
            <a:ext cx="72202" cy="701731"/>
          </a:xfrm>
          <a:prstGeom prst="rect">
            <a:avLst/>
          </a:prstGeom>
          <a:noFill/>
        </p:spPr>
        <p:txBody>
          <a:bodyPr wrap="square" rtlCol="0">
            <a:spAutoFit/>
          </a:bodyPr>
          <a:lstStyle/>
          <a:p>
            <a:pPr>
              <a:lnSpc>
                <a:spcPct val="90000"/>
              </a:lnSpc>
            </a:pPr>
            <a:r>
              <a:rPr lang="es-CO" sz="4400" dirty="0"/>
              <a:t>+</a:t>
            </a:r>
          </a:p>
        </p:txBody>
      </p:sp>
      <p:sp>
        <p:nvSpPr>
          <p:cNvPr id="20" name="CuadroTexto 19">
            <a:extLst>
              <a:ext uri="{FF2B5EF4-FFF2-40B4-BE49-F238E27FC236}">
                <a16:creationId xmlns:a16="http://schemas.microsoft.com/office/drawing/2014/main" id="{22D447B3-EC13-E346-681F-2B964B1D3038}"/>
              </a:ext>
            </a:extLst>
          </p:cNvPr>
          <p:cNvSpPr txBox="1"/>
          <p:nvPr/>
        </p:nvSpPr>
        <p:spPr>
          <a:xfrm>
            <a:off x="7966426" y="3429000"/>
            <a:ext cx="72202" cy="701731"/>
          </a:xfrm>
          <a:prstGeom prst="rect">
            <a:avLst/>
          </a:prstGeom>
          <a:noFill/>
        </p:spPr>
        <p:txBody>
          <a:bodyPr wrap="square" rtlCol="0">
            <a:spAutoFit/>
          </a:bodyPr>
          <a:lstStyle/>
          <a:p>
            <a:pPr>
              <a:lnSpc>
                <a:spcPct val="90000"/>
              </a:lnSpc>
            </a:pPr>
            <a:r>
              <a:rPr lang="es-CO" sz="4400" dirty="0"/>
              <a:t>+</a:t>
            </a:r>
          </a:p>
        </p:txBody>
      </p:sp>
    </p:spTree>
    <p:extLst>
      <p:ext uri="{BB962C8B-B14F-4D97-AF65-F5344CB8AC3E}">
        <p14:creationId xmlns:p14="http://schemas.microsoft.com/office/powerpoint/2010/main" val="19390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78588" y="2132856"/>
            <a:ext cx="3888432" cy="914400"/>
          </a:xfrm>
        </p:spPr>
        <p:txBody>
          <a:bodyPr/>
          <a:lstStyle/>
          <a:p>
            <a:pPr algn="ctr"/>
            <a:r>
              <a:rPr lang="en-US" sz="5100" dirty="0"/>
              <a:t>5. ALGEBRA DE MAPAS</a:t>
            </a:r>
          </a:p>
        </p:txBody>
      </p:sp>
      <p:pic>
        <p:nvPicPr>
          <p:cNvPr id="4" name="Imagen 3">
            <a:extLst>
              <a:ext uri="{FF2B5EF4-FFF2-40B4-BE49-F238E27FC236}">
                <a16:creationId xmlns:a16="http://schemas.microsoft.com/office/drawing/2014/main" id="{87B9E324-53B5-8AE9-5B3D-1B925E3F40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892" y="260648"/>
            <a:ext cx="4957747" cy="6048672"/>
          </a:xfrm>
          <a:prstGeom prst="rect">
            <a:avLst/>
          </a:prstGeom>
        </p:spPr>
      </p:pic>
    </p:spTree>
    <p:extLst>
      <p:ext uri="{BB962C8B-B14F-4D97-AF65-F5344CB8AC3E}">
        <p14:creationId xmlns:p14="http://schemas.microsoft.com/office/powerpoint/2010/main" val="230544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64856" y="764704"/>
            <a:ext cx="4032448" cy="914400"/>
          </a:xfrm>
        </p:spPr>
        <p:txBody>
          <a:bodyPr/>
          <a:lstStyle/>
          <a:p>
            <a:r>
              <a:rPr lang="en-US" sz="5100" dirty="0"/>
              <a:t>6. ANALISIS RASTER</a:t>
            </a:r>
          </a:p>
        </p:txBody>
      </p:sp>
      <p:pic>
        <p:nvPicPr>
          <p:cNvPr id="4" name="Imagen 3">
            <a:extLst>
              <a:ext uri="{FF2B5EF4-FFF2-40B4-BE49-F238E27FC236}">
                <a16:creationId xmlns:a16="http://schemas.microsoft.com/office/drawing/2014/main" id="{B0804134-FF32-C03A-8EB5-30B3AE7005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90" t="16084" r="10786" b="10101"/>
          <a:stretch/>
        </p:blipFill>
        <p:spPr>
          <a:xfrm>
            <a:off x="491521" y="548680"/>
            <a:ext cx="6745878" cy="5328592"/>
          </a:xfrm>
          <a:prstGeom prst="rect">
            <a:avLst/>
          </a:prstGeom>
        </p:spPr>
      </p:pic>
      <p:pic>
        <p:nvPicPr>
          <p:cNvPr id="7" name="Imagen 6">
            <a:extLst>
              <a:ext uri="{FF2B5EF4-FFF2-40B4-BE49-F238E27FC236}">
                <a16:creationId xmlns:a16="http://schemas.microsoft.com/office/drawing/2014/main" id="{3A550E57-36AC-E14A-6E97-0FF4DC431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972" y="4509120"/>
            <a:ext cx="1944216" cy="1765250"/>
          </a:xfrm>
          <a:prstGeom prst="rect">
            <a:avLst/>
          </a:prstGeom>
          <a:ln w="38100">
            <a:solidFill>
              <a:schemeClr val="accent1">
                <a:lumMod val="50000"/>
              </a:schemeClr>
            </a:solidFill>
          </a:ln>
        </p:spPr>
      </p:pic>
      <p:pic>
        <p:nvPicPr>
          <p:cNvPr id="9" name="Imagen 8">
            <a:extLst>
              <a:ext uri="{FF2B5EF4-FFF2-40B4-BE49-F238E27FC236}">
                <a16:creationId xmlns:a16="http://schemas.microsoft.com/office/drawing/2014/main" id="{4EBD18EC-4E6F-846F-8C02-577D42FE7E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9878" y="1629961"/>
            <a:ext cx="3582404" cy="2762636"/>
          </a:xfrm>
          <a:prstGeom prst="rect">
            <a:avLst/>
          </a:prstGeom>
        </p:spPr>
      </p:pic>
    </p:spTree>
    <p:extLst>
      <p:ext uri="{BB962C8B-B14F-4D97-AF65-F5344CB8AC3E}">
        <p14:creationId xmlns:p14="http://schemas.microsoft.com/office/powerpoint/2010/main" val="219864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3">
            <a:extLst>
              <a:ext uri="{FF2B5EF4-FFF2-40B4-BE49-F238E27FC236}">
                <a16:creationId xmlns:a16="http://schemas.microsoft.com/office/drawing/2014/main" id="{7079EAC3-F9CB-9F7C-D419-A27752BB98EB}"/>
              </a:ext>
            </a:extLst>
          </p:cNvPr>
          <p:cNvSpPr txBox="1">
            <a:spLocks/>
          </p:cNvSpPr>
          <p:nvPr/>
        </p:nvSpPr>
        <p:spPr>
          <a:xfrm>
            <a:off x="1197868" y="116632"/>
            <a:ext cx="9601200" cy="11890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000" noProof="1"/>
              <a:t>BIBLIOGRAFÍA</a:t>
            </a:r>
          </a:p>
        </p:txBody>
      </p:sp>
      <p:sp>
        <p:nvSpPr>
          <p:cNvPr id="2" name="CuadroTexto 1">
            <a:extLst>
              <a:ext uri="{FF2B5EF4-FFF2-40B4-BE49-F238E27FC236}">
                <a16:creationId xmlns:a16="http://schemas.microsoft.com/office/drawing/2014/main" id="{9C3FABA1-46F9-7A20-3DF3-367B89FFE772}"/>
              </a:ext>
            </a:extLst>
          </p:cNvPr>
          <p:cNvSpPr txBox="1"/>
          <p:nvPr/>
        </p:nvSpPr>
        <p:spPr>
          <a:xfrm>
            <a:off x="477788" y="1412776"/>
            <a:ext cx="10801200" cy="5369675"/>
          </a:xfrm>
          <a:prstGeom prst="rect">
            <a:avLst/>
          </a:prstGeom>
          <a:noFill/>
        </p:spPr>
        <p:txBody>
          <a:bodyPr wrap="square">
            <a:spAutoFit/>
          </a:bodyPr>
          <a:lstStyle/>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Carvajal, J., Mendivelso, D., &amp; Forero, H. (2010).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INVESTIGACIÓN DEL DIAPIRISMO DE LODO Y EVOLUCIÓN COSTERA DEL CARIBE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INGEOMINAS.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Cevajal</a:t>
            </a:r>
            <a:r>
              <a:rPr lang="es-ES" sz="1200" dirty="0">
                <a:effectLst/>
                <a:latin typeface="Calibri" panose="020F0502020204030204" pitchFamily="34" charset="0"/>
                <a:ea typeface="Calibri" panose="020F0502020204030204" pitchFamily="34" charset="0"/>
                <a:cs typeface="Times New Roman" panose="02020603050405020304" pitchFamily="18" charset="0"/>
              </a:rPr>
              <a:t> Perico, J. H., &amp; Mendivelso, D. (2017).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Volcanismo de lodo del Caribe Central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Servicio Geológico de Colombia.</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Chen, Z.,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Liao</a:t>
            </a:r>
            <a:r>
              <a:rPr lang="es-ES" sz="1200" dirty="0">
                <a:effectLst/>
                <a:latin typeface="Calibri" panose="020F0502020204030204" pitchFamily="34" charset="0"/>
                <a:ea typeface="Calibri" panose="020F0502020204030204" pitchFamily="34" charset="0"/>
                <a:cs typeface="Times New Roman" panose="02020603050405020304" pitchFamily="18" charset="0"/>
              </a:rPr>
              <a:t>, X., &amp; Zhao, X. (2015).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A new analytical method based on pressure transient analysis to estimate carbon storage capacity of depleted shales: A case study.</a:t>
            </a:r>
            <a:r>
              <a:rPr lang="en-US" sz="1200" dirty="0">
                <a:effectLst/>
                <a:latin typeface="Calibri" panose="020F0502020204030204" pitchFamily="34" charset="0"/>
                <a:ea typeface="Calibri" panose="020F0502020204030204" pitchFamily="34" charset="0"/>
                <a:cs typeface="Times New Roman" panose="02020603050405020304" pitchFamily="18" charset="0"/>
              </a:rPr>
              <a:t> 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Godec</a:t>
            </a:r>
            <a:r>
              <a:rPr lang="en-US" sz="1200" dirty="0">
                <a:effectLst/>
                <a:latin typeface="Calibri" panose="020F0502020204030204" pitchFamily="34" charset="0"/>
                <a:ea typeface="Calibri" panose="020F0502020204030204" pitchFamily="34" charset="0"/>
                <a:cs typeface="Times New Roman" panose="02020603050405020304" pitchFamily="18" charset="0"/>
              </a:rPr>
              <a:t>, M.,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Koperna</a:t>
            </a:r>
            <a:r>
              <a:rPr lang="en-US" sz="1200" dirty="0">
                <a:effectLst/>
                <a:latin typeface="Calibri" panose="020F0502020204030204" pitchFamily="34" charset="0"/>
                <a:ea typeface="Calibri" panose="020F0502020204030204" pitchFamily="34" charset="0"/>
                <a:cs typeface="Times New Roman" panose="02020603050405020304" pitchFamily="18" charset="0"/>
              </a:rPr>
              <a:t>, G.,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Petrusak</a:t>
            </a:r>
            <a:r>
              <a:rPr lang="en-US" sz="1200" dirty="0">
                <a:effectLst/>
                <a:latin typeface="Calibri" panose="020F0502020204030204" pitchFamily="34" charset="0"/>
                <a:ea typeface="Calibri" panose="020F0502020204030204" pitchFamily="34" charset="0"/>
                <a:cs typeface="Times New Roman" panose="02020603050405020304" pitchFamily="18" charset="0"/>
              </a:rPr>
              <a:t>, R.,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Oudinot</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(2014).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Enhanced Gas Recovery and CO2 Storage in Gas Shales: A Summary Review of its Status and Potential.</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a:effectLst/>
                <a:latin typeface="Calibri" panose="020F0502020204030204" pitchFamily="34" charset="0"/>
                <a:ea typeface="Calibri" panose="020F0502020204030204" pitchFamily="34" charset="0"/>
                <a:cs typeface="Times New Roman" panose="02020603050405020304" pitchFamily="18" charset="0"/>
              </a:rPr>
              <a:t>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Jayi</a:t>
            </a:r>
            <a:r>
              <a:rPr lang="en-US" sz="1200" dirty="0">
                <a:effectLst/>
                <a:latin typeface="Calibri" panose="020F0502020204030204" pitchFamily="34" charset="0"/>
                <a:ea typeface="Calibri" panose="020F0502020204030204" pitchFamily="34" charset="0"/>
                <a:cs typeface="Times New Roman" panose="02020603050405020304" pitchFamily="18" charset="0"/>
              </a:rPr>
              <a:t>, T., Gomes, J. S.,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In Petroleum Science (Vol. 16, Issue 5, pp. 1028–1063). China University of Petroleum Beijing. </a:t>
            </a:r>
            <a:r>
              <a:rPr lang="en-US" sz="1200" dirty="0">
                <a:effectLst/>
                <a:latin typeface="Calibri" panose="020F0502020204030204" pitchFamily="34" charset="0"/>
                <a:ea typeface="Calibri" panose="020F0502020204030204" pitchFamily="34" charset="0"/>
                <a:cs typeface="Times New Roman" panose="02020603050405020304" pitchFamily="18" charset="0"/>
                <a:hlinkClick r:id="rId2"/>
              </a:rPr>
              <a:t>https://doi.org/10.1007/s12182-019-0340-8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Lozano, E., &amp; Zamora, N. (2014). COMPILACIÓN DE LA CUENCA SINÚ – SAN JACINTO.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Bogota</a:t>
            </a:r>
            <a:r>
              <a:rPr lang="es-CO" sz="1200" dirty="0">
                <a:effectLst/>
                <a:latin typeface="Calibri" panose="020F0502020204030204" pitchFamily="34" charset="0"/>
                <a:ea typeface="Calibri" panose="020F0502020204030204" pitchFamily="34" charset="0"/>
                <a:cs typeface="Times New Roman" panose="02020603050405020304" pitchFamily="18" charset="0"/>
              </a:rPr>
              <a:t>: Servicio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Geologico</a:t>
            </a:r>
            <a:r>
              <a:rPr lang="es-CO" sz="1200" dirty="0">
                <a:effectLst/>
                <a:latin typeface="Calibri" panose="020F0502020204030204" pitchFamily="34" charset="0"/>
                <a:ea typeface="Calibri" panose="020F0502020204030204" pitchFamily="34" charset="0"/>
                <a:cs typeface="Times New Roman" panose="02020603050405020304" pitchFamily="18" charset="0"/>
              </a:rPr>
              <a:t> de Colombia.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Merchan</a:t>
            </a:r>
            <a:r>
              <a:rPr lang="es-ES" sz="1200" dirty="0">
                <a:effectLst/>
                <a:latin typeface="Calibri" panose="020F0502020204030204" pitchFamily="34" charset="0"/>
                <a:ea typeface="Calibri" panose="020F0502020204030204" pitchFamily="34" charset="0"/>
                <a:cs typeface="Times New Roman" panose="02020603050405020304" pitchFamily="18" charset="0"/>
              </a:rPr>
              <a:t>, L. M., &amp; Gallegos, R. (2012).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ESTUDION DE ALMACENAMIENTO DE CO2 EN ACUIFEROS SALINOS PROFUNDOS.</a:t>
            </a:r>
            <a:r>
              <a:rPr lang="es-ES" sz="1200" dirty="0">
                <a:effectLst/>
                <a:latin typeface="Calibri" panose="020F0502020204030204" pitchFamily="34" charset="0"/>
                <a:ea typeface="Calibri" panose="020F0502020204030204" pitchFamily="34" charset="0"/>
                <a:cs typeface="Times New Roman" panose="02020603050405020304" pitchFamily="18" charset="0"/>
              </a:rPr>
              <a:t> Ecuador.</a:t>
            </a:r>
          </a:p>
          <a:p>
            <a:pPr marL="457200" indent="-457200">
              <a:lnSpc>
                <a:spcPct val="107000"/>
              </a:lnSpc>
              <a:spcAft>
                <a:spcPts val="800"/>
              </a:spcAft>
            </a:pPr>
            <a:r>
              <a:rPr lang="es-CO" sz="1200" dirty="0" err="1">
                <a:effectLst/>
                <a:latin typeface="Calibri" panose="020F0502020204030204" pitchFamily="34" charset="0"/>
                <a:ea typeface="Calibri" panose="020F0502020204030204" pitchFamily="34" charset="0"/>
                <a:cs typeface="Times New Roman" panose="02020603050405020304" pitchFamily="18" charset="0"/>
              </a:rPr>
              <a:t>Rackley</a:t>
            </a:r>
            <a:r>
              <a:rPr lang="es-CO" sz="1200" dirty="0">
                <a:effectLst/>
                <a:latin typeface="Calibri" panose="020F0502020204030204" pitchFamily="34" charset="0"/>
                <a:ea typeface="Calibri" panose="020F0502020204030204" pitchFamily="34" charset="0"/>
                <a:cs typeface="Times New Roman" panose="02020603050405020304" pitchFamily="18" charset="0"/>
              </a:rPr>
              <a:t>, S. A. (2017).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Introduction</a:t>
            </a: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to</a:t>
            </a:r>
            <a:r>
              <a:rPr lang="es-CO" sz="1200" dirty="0">
                <a:effectLst/>
                <a:latin typeface="Calibri" panose="020F0502020204030204" pitchFamily="34" charset="0"/>
                <a:ea typeface="Calibri" panose="020F0502020204030204" pitchFamily="34" charset="0"/>
                <a:cs typeface="Times New Roman" panose="02020603050405020304" pitchFamily="18" charset="0"/>
              </a:rPr>
              <a:t> geological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storage</a:t>
            </a:r>
            <a:r>
              <a:rPr lang="es-CO" sz="1200" dirty="0">
                <a:effectLst/>
                <a:latin typeface="Calibri" panose="020F0502020204030204" pitchFamily="34" charset="0"/>
                <a:ea typeface="Calibri" panose="020F0502020204030204" pitchFamily="34" charset="0"/>
                <a:cs typeface="Times New Roman" panose="02020603050405020304" pitchFamily="18" charset="0"/>
              </a:rPr>
              <a:t>. In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Carbon</a:t>
            </a:r>
            <a:r>
              <a:rPr lang="es-CO" sz="1200" dirty="0">
                <a:effectLst/>
                <a:latin typeface="Calibri" panose="020F0502020204030204" pitchFamily="34" charset="0"/>
                <a:ea typeface="Calibri" panose="020F0502020204030204" pitchFamily="34" charset="0"/>
                <a:cs typeface="Times New Roman" panose="02020603050405020304" pitchFamily="18" charset="0"/>
              </a:rPr>
              <a:t> Capture and Storage (pp. 285–304). Elsevier. https://doi.org/10.1016/b978-0-12-812041-5.00011-8 Servicio Geológico Colombiano, &amp; Lozano, E. (2014). Compilación de la Cuenca Sinú San Jacinto , Anexo K. </a:t>
            </a: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Rossello</a:t>
            </a:r>
            <a:r>
              <a:rPr lang="es-ES" sz="1200" dirty="0">
                <a:effectLst/>
                <a:latin typeface="Calibri" panose="020F0502020204030204" pitchFamily="34" charset="0"/>
                <a:ea typeface="Calibri" panose="020F0502020204030204" pitchFamily="34" charset="0"/>
                <a:cs typeface="Times New Roman" panose="02020603050405020304" pitchFamily="18" charset="0"/>
              </a:rPr>
              <a:t>, E. A., Osorio, J. A., &amp; López-Isaza3, S. (2022). El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diapirismo</a:t>
            </a:r>
            <a:r>
              <a:rPr lang="es-ES" sz="1200" dirty="0">
                <a:effectLst/>
                <a:latin typeface="Calibri" panose="020F0502020204030204" pitchFamily="34" charset="0"/>
                <a:ea typeface="Calibri" panose="020F0502020204030204" pitchFamily="34" charset="0"/>
                <a:cs typeface="Times New Roman" panose="02020603050405020304" pitchFamily="18" charset="0"/>
              </a:rPr>
              <a:t> argilocinético del Margen Caribeño Colombiano: una revisión de sus condicionantes sedimentarios aplicados a la exploración de hidrocarburos.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Boletín de Geología</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Pulido, A., Turriago, J., &amp; Jiménez, R. (2016). INVENTARIO NACIONAL Y DEPARTAMENTAL DE GASES EFECTO INVERNADERO-COLOMBIA. IDEAM.</a:t>
            </a:r>
          </a:p>
          <a:p>
            <a:pPr marL="457200" indent="-457200">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Temitope , A., Salgado Gomes, J.,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Petroleum Science.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Yáñez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 E., Ramírez, A.,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Núñez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-López, V., Castillo, E.,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Faaij</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(2020). Exploring the potential of carbon capture and storage-enhanced oil recovery as a mitigation strategy in the Colombian oil industry. International Journal of Greenhouse Gas Control, 94. https://doi.org/10.1016/j.ijggc.2019.102938 </a:t>
            </a:r>
          </a:p>
          <a:p>
            <a:pPr marL="457200" indent="-457200">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039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219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98800" y="4805834"/>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grpSp>
        <p:nvGrpSpPr>
          <p:cNvPr id="5" name="Grupo 4">
            <a:extLst>
              <a:ext uri="{FF2B5EF4-FFF2-40B4-BE49-F238E27FC236}">
                <a16:creationId xmlns:a16="http://schemas.microsoft.com/office/drawing/2014/main" id="{97926E63-58F2-96A6-E317-F0815F223248}"/>
              </a:ext>
            </a:extLst>
          </p:cNvPr>
          <p:cNvGrpSpPr/>
          <p:nvPr/>
        </p:nvGrpSpPr>
        <p:grpSpPr>
          <a:xfrm>
            <a:off x="5302324" y="1293912"/>
            <a:ext cx="6526918" cy="3503240"/>
            <a:chOff x="4649280" y="1293912"/>
            <a:chExt cx="7179962" cy="3768780"/>
          </a:xfrm>
        </p:grpSpPr>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2" name="Imagen 1">
              <a:extLst>
                <a:ext uri="{FF2B5EF4-FFF2-40B4-BE49-F238E27FC236}">
                  <a16:creationId xmlns:a16="http://schemas.microsoft.com/office/drawing/2014/main" id="{BDF0E0A4-1477-B69A-48B5-9CA35A10B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2046" y="1628800"/>
              <a:ext cx="310638" cy="310638"/>
            </a:xfrm>
            <a:prstGeom prst="rect">
              <a:avLst/>
            </a:prstGeom>
          </p:spPr>
        </p:pic>
        <p:pic>
          <p:nvPicPr>
            <p:cNvPr id="3" name="Imagen 2">
              <a:extLst>
                <a:ext uri="{FF2B5EF4-FFF2-40B4-BE49-F238E27FC236}">
                  <a16:creationId xmlns:a16="http://schemas.microsoft.com/office/drawing/2014/main" id="{81BA9E0B-1CBC-A08E-022D-B6F285ACD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92" y="1606194"/>
              <a:ext cx="310638" cy="310638"/>
            </a:xfrm>
            <a:prstGeom prst="rect">
              <a:avLst/>
            </a:prstGeom>
          </p:spPr>
        </p:pic>
      </p:grpSp>
      <p:sp>
        <p:nvSpPr>
          <p:cNvPr id="4" name="Marcador de contenido 2">
            <a:extLst>
              <a:ext uri="{FF2B5EF4-FFF2-40B4-BE49-F238E27FC236}">
                <a16:creationId xmlns:a16="http://schemas.microsoft.com/office/drawing/2014/main" id="{4E68A208-D99B-A70F-E5F6-A56B810A5CA1}"/>
              </a:ext>
            </a:extLst>
          </p:cNvPr>
          <p:cNvSpPr txBox="1">
            <a:spLocks/>
          </p:cNvSpPr>
          <p:nvPr/>
        </p:nvSpPr>
        <p:spPr>
          <a:xfrm>
            <a:off x="145302" y="1484784"/>
            <a:ext cx="4805832"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ubicación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spTree>
    <p:extLst>
      <p:ext uri="{BB962C8B-B14F-4D97-AF65-F5344CB8AC3E}">
        <p14:creationId xmlns:p14="http://schemas.microsoft.com/office/powerpoint/2010/main" val="133222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extLst>
              <p:ext uri="{D42A27DB-BD31-4B8C-83A1-F6EECF244321}">
                <p14:modId xmlns:p14="http://schemas.microsoft.com/office/powerpoint/2010/main" val="1725501184"/>
              </p:ext>
            </p:extLst>
          </p:nvPr>
        </p:nvGraphicFramePr>
        <p:xfrm>
          <a:off x="489856" y="1454220"/>
          <a:ext cx="10873208" cy="4052366"/>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r>
                        <a:rPr lang="es-CO" sz="1500" dirty="0"/>
                        <a:t>.</a:t>
                      </a:r>
                      <a:r>
                        <a:rPr lang="es-CO" sz="1500" dirty="0" err="1"/>
                        <a:t>kmz</a:t>
                      </a:r>
                      <a:r>
                        <a:rPr lang="es-CO" sz="1500" dirty="0"/>
                        <a:t>, shp.</a:t>
                      </a:r>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ítulo 5">
            <a:extLst>
              <a:ext uri="{FF2B5EF4-FFF2-40B4-BE49-F238E27FC236}">
                <a16:creationId xmlns:a16="http://schemas.microsoft.com/office/drawing/2014/main" id="{CB2763CB-D15F-0817-A7A8-445A23E8CFA1}"/>
              </a:ext>
            </a:extLst>
          </p:cNvPr>
          <p:cNvSpPr txBox="1">
            <a:spLocks/>
          </p:cNvSpPr>
          <p:nvPr/>
        </p:nvSpPr>
        <p:spPr>
          <a:xfrm>
            <a:off x="216869" y="1568108"/>
            <a:ext cx="10470360" cy="4692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2452835"/>
            <a:ext cx="6020309" cy="2145480"/>
          </a:xfrm>
          <a:prstGeom prst="rect">
            <a:avLst/>
          </a:prstGeom>
          <a:ln>
            <a:solidFill>
              <a:schemeClr val="tx1"/>
            </a:solidFill>
          </a:ln>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pic>
        <p:nvPicPr>
          <p:cNvPr id="4" name="Imagen 3">
            <a:extLst>
              <a:ext uri="{FF2B5EF4-FFF2-40B4-BE49-F238E27FC236}">
                <a16:creationId xmlns:a16="http://schemas.microsoft.com/office/drawing/2014/main" id="{6AAA62D6-32FF-4BA1-831A-64B0803EF9AA}"/>
              </a:ext>
            </a:extLst>
          </p:cNvPr>
          <p:cNvPicPr>
            <a:picLocks noChangeAspect="1"/>
          </p:cNvPicPr>
          <p:nvPr/>
        </p:nvPicPr>
        <p:blipFill rotWithShape="1">
          <a:blip r:embed="rId2">
            <a:extLst>
              <a:ext uri="{28A0092B-C50C-407E-A947-70E740481C1C}">
                <a14:useLocalDpi xmlns:a14="http://schemas.microsoft.com/office/drawing/2010/main" val="0"/>
              </a:ext>
            </a:extLst>
          </a:blip>
          <a:srcRect r="16682"/>
          <a:stretch/>
        </p:blipFill>
        <p:spPr>
          <a:xfrm>
            <a:off x="160774" y="2185512"/>
            <a:ext cx="2202404" cy="4195816"/>
          </a:xfrm>
          <a:prstGeom prst="rect">
            <a:avLst/>
          </a:prstGeom>
          <a:ln>
            <a:solidFill>
              <a:schemeClr val="tx1"/>
            </a:solidFill>
          </a:ln>
        </p:spPr>
      </p:pic>
      <p:pic>
        <p:nvPicPr>
          <p:cNvPr id="7" name="Imagen 6">
            <a:extLst>
              <a:ext uri="{FF2B5EF4-FFF2-40B4-BE49-F238E27FC236}">
                <a16:creationId xmlns:a16="http://schemas.microsoft.com/office/drawing/2014/main" id="{59A113DE-7278-C174-C66C-8AF1FB96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939" y="2185512"/>
            <a:ext cx="3200092" cy="4195816"/>
          </a:xfrm>
          <a:prstGeom prst="rect">
            <a:avLst/>
          </a:prstGeom>
          <a:ln>
            <a:solidFill>
              <a:schemeClr val="tx1"/>
            </a:solidFill>
          </a:ln>
        </p:spPr>
      </p:pic>
      <p:pic>
        <p:nvPicPr>
          <p:cNvPr id="10" name="Imagen 9">
            <a:extLst>
              <a:ext uri="{FF2B5EF4-FFF2-40B4-BE49-F238E27FC236}">
                <a16:creationId xmlns:a16="http://schemas.microsoft.com/office/drawing/2014/main" id="{F254A3D7-971F-9DF0-D230-6650E2EE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6" y="2185512"/>
            <a:ext cx="3356653" cy="4195816"/>
          </a:xfrm>
          <a:prstGeom prst="rect">
            <a:avLst/>
          </a:prstGeom>
          <a:ln>
            <a:solidFill>
              <a:schemeClr val="tx1"/>
            </a:solidFill>
          </a:ln>
        </p:spPr>
      </p:pic>
      <p:pic>
        <p:nvPicPr>
          <p:cNvPr id="12" name="Imagen 11">
            <a:extLst>
              <a:ext uri="{FF2B5EF4-FFF2-40B4-BE49-F238E27FC236}">
                <a16:creationId xmlns:a16="http://schemas.microsoft.com/office/drawing/2014/main" id="{F8F7DDDB-FD9E-1C6E-5E49-7F765084A8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8930" y="3000296"/>
            <a:ext cx="2633817" cy="2364995"/>
          </a:xfrm>
          <a:prstGeom prst="rect">
            <a:avLst/>
          </a:prstGeom>
          <a:ln>
            <a:solidFill>
              <a:schemeClr val="tx1"/>
            </a:solidFill>
          </a:ln>
        </p:spPr>
      </p:pic>
      <p:sp>
        <p:nvSpPr>
          <p:cNvPr id="15" name="CuadroTexto 14">
            <a:extLst>
              <a:ext uri="{FF2B5EF4-FFF2-40B4-BE49-F238E27FC236}">
                <a16:creationId xmlns:a16="http://schemas.microsoft.com/office/drawing/2014/main" id="{A367450C-E09E-D345-080C-460B21C4EBCD}"/>
              </a:ext>
            </a:extLst>
          </p:cNvPr>
          <p:cNvSpPr txBox="1"/>
          <p:nvPr/>
        </p:nvSpPr>
        <p:spPr>
          <a:xfrm>
            <a:off x="570874" y="1680100"/>
            <a:ext cx="11401081" cy="424732"/>
          </a:xfrm>
          <a:prstGeom prst="rect">
            <a:avLst/>
          </a:prstGeom>
          <a:noFill/>
        </p:spPr>
        <p:txBody>
          <a:bodyPr wrap="square" rtlCol="0">
            <a:spAutoFit/>
          </a:bodyPr>
          <a:lstStyle/>
          <a:p>
            <a:pPr>
              <a:lnSpc>
                <a:spcPct val="90000"/>
              </a:lnSpc>
            </a:pPr>
            <a:r>
              <a:rPr lang="es-CO" sz="2400" dirty="0"/>
              <a:t>Emisiones                       Pozos                                 Sísmica 2D                          Sísmica 3D           </a:t>
            </a:r>
          </a:p>
        </p:txBody>
      </p:sp>
      <p:sp>
        <p:nvSpPr>
          <p:cNvPr id="2" name="Título 3">
            <a:extLst>
              <a:ext uri="{FF2B5EF4-FFF2-40B4-BE49-F238E27FC236}">
                <a16:creationId xmlns:a16="http://schemas.microsoft.com/office/drawing/2014/main" id="{7BC8EC45-FBD2-6A72-A736-51380016BF74}"/>
              </a:ext>
            </a:extLst>
          </p:cNvPr>
          <p:cNvSpPr>
            <a:spLocks noGrp="1"/>
          </p:cNvSpPr>
          <p:nvPr>
            <p:ph type="title"/>
          </p:nvPr>
        </p:nvSpPr>
        <p:spPr>
          <a:xfrm>
            <a:off x="1125860" y="265182"/>
            <a:ext cx="9601200" cy="1189038"/>
          </a:xfrm>
        </p:spPr>
        <p:txBody>
          <a:bodyPr>
            <a:normAutofit/>
          </a:bodyPr>
          <a:lstStyle/>
          <a:p>
            <a:r>
              <a:rPr lang="es-ES" sz="6000" noProof="1"/>
              <a:t>DATOS</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606579" y="188640"/>
            <a:ext cx="4401881" cy="6048672"/>
          </a:xfrm>
        </p:spPr>
        <p:txBody>
          <a:bodyPr>
            <a:normAutofit lnSpcReduction="10000"/>
          </a:bodyPr>
          <a:lstStyle/>
          <a:p>
            <a:pPr algn="just"/>
            <a:r>
              <a:rPr lang="en-US" sz="1800" b="1" dirty="0">
                <a:solidFill>
                  <a:schemeClr val="bg1">
                    <a:lumMod val="95000"/>
                  </a:schemeClr>
                </a:solidFill>
              </a:rPr>
              <a:t>HISTOGRAMA DE DATOS DE EMISIONES</a:t>
            </a:r>
          </a:p>
          <a:p>
            <a:pPr algn="just"/>
            <a:endParaRPr lang="en-US" dirty="0">
              <a:solidFill>
                <a:schemeClr val="tx2"/>
              </a:solidFill>
            </a:endParaRPr>
          </a:p>
          <a:p>
            <a:pPr algn="just"/>
            <a:r>
              <a:rPr lang="en-US" dirty="0">
                <a:solidFill>
                  <a:schemeClr val="tx2"/>
                </a:solidFill>
              </a:rPr>
              <a:t>El </a:t>
            </a:r>
            <a:r>
              <a:rPr lang="en-US" dirty="0" err="1">
                <a:solidFill>
                  <a:schemeClr val="tx2"/>
                </a:solidFill>
              </a:rPr>
              <a:t>eje</a:t>
            </a:r>
            <a:r>
              <a:rPr lang="en-US" dirty="0">
                <a:solidFill>
                  <a:schemeClr val="tx2"/>
                </a:solidFill>
              </a:rPr>
              <a:t> X </a:t>
            </a:r>
            <a:r>
              <a:rPr lang="en-US" dirty="0" err="1">
                <a:solidFill>
                  <a:schemeClr val="tx2"/>
                </a:solidFill>
              </a:rPr>
              <a:t>muestra</a:t>
            </a:r>
            <a:r>
              <a:rPr lang="en-US" dirty="0">
                <a:solidFill>
                  <a:schemeClr val="tx2"/>
                </a:solidFill>
              </a:rPr>
              <a:t> la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r>
              <a:rPr lang="en-US" dirty="0" err="1">
                <a:solidFill>
                  <a:schemeClr val="tx2"/>
                </a:solidFill>
              </a:rPr>
              <a:t>generadas</a:t>
            </a:r>
            <a:r>
              <a:rPr lang="en-US" dirty="0">
                <a:solidFill>
                  <a:schemeClr val="tx2"/>
                </a:solidFill>
              </a:rPr>
              <a:t> y </a:t>
            </a:r>
            <a:r>
              <a:rPr lang="en-US" dirty="0" err="1">
                <a:solidFill>
                  <a:schemeClr val="tx2"/>
                </a:solidFill>
              </a:rPr>
              <a:t>el</a:t>
            </a:r>
            <a:r>
              <a:rPr lang="en-US" dirty="0">
                <a:solidFill>
                  <a:schemeClr val="tx2"/>
                </a:solidFill>
              </a:rPr>
              <a:t> </a:t>
            </a:r>
            <a:r>
              <a:rPr lang="en-US" dirty="0" err="1">
                <a:solidFill>
                  <a:schemeClr val="tx2"/>
                </a:solidFill>
              </a:rPr>
              <a:t>eje</a:t>
            </a:r>
            <a:r>
              <a:rPr lang="en-US" dirty="0">
                <a:solidFill>
                  <a:schemeClr val="tx2"/>
                </a:solidFill>
              </a:rPr>
              <a:t> Y </a:t>
            </a:r>
            <a:r>
              <a:rPr lang="en-US" dirty="0" err="1">
                <a:solidFill>
                  <a:schemeClr val="tx2"/>
                </a:solidFill>
              </a:rPr>
              <a:t>nos</a:t>
            </a:r>
            <a:r>
              <a:rPr lang="en-US" dirty="0">
                <a:solidFill>
                  <a:schemeClr val="tx2"/>
                </a:solidFill>
              </a:rPr>
              <a:t> la </a:t>
            </a:r>
            <a:r>
              <a:rPr lang="en-US" dirty="0" err="1">
                <a:solidFill>
                  <a:schemeClr val="tx2"/>
                </a:solidFill>
              </a:rPr>
              <a:t>densidad</a:t>
            </a:r>
            <a:r>
              <a:rPr lang="en-US" dirty="0">
                <a:solidFill>
                  <a:schemeClr val="tx2"/>
                </a:solidFill>
              </a:rPr>
              <a:t> de </a:t>
            </a:r>
            <a:r>
              <a:rPr lang="en-US" dirty="0" err="1">
                <a:solidFill>
                  <a:schemeClr val="tx2"/>
                </a:solidFill>
              </a:rPr>
              <a:t>ciudades</a:t>
            </a:r>
            <a:r>
              <a:rPr lang="en-US" dirty="0">
                <a:solidFill>
                  <a:schemeClr val="tx2"/>
                </a:solidFill>
              </a:rPr>
              <a:t> que </a:t>
            </a:r>
            <a:r>
              <a:rPr lang="en-US" dirty="0" err="1">
                <a:solidFill>
                  <a:schemeClr val="tx2"/>
                </a:solidFill>
              </a:rPr>
              <a:t>generan</a:t>
            </a:r>
            <a:r>
              <a:rPr lang="en-US" dirty="0">
                <a:solidFill>
                  <a:schemeClr val="tx2"/>
                </a:solidFill>
              </a:rPr>
              <a:t> </a:t>
            </a:r>
            <a:r>
              <a:rPr lang="en-US" dirty="0" err="1">
                <a:solidFill>
                  <a:schemeClr val="tx2"/>
                </a:solidFill>
              </a:rPr>
              <a:t>esta</a:t>
            </a:r>
            <a:r>
              <a:rPr lang="en-US" dirty="0">
                <a:solidFill>
                  <a:schemeClr val="tx2"/>
                </a:solidFill>
              </a:rPr>
              <a:t> </a:t>
            </a:r>
            <a:r>
              <a:rPr lang="en-US" dirty="0" err="1">
                <a:solidFill>
                  <a:schemeClr val="tx2"/>
                </a:solidFill>
              </a:rPr>
              <a:t>misma</a:t>
            </a:r>
            <a:r>
              <a:rPr lang="en-US" dirty="0">
                <a:solidFill>
                  <a:schemeClr val="tx2"/>
                </a:solidFill>
              </a:rPr>
              <a:t>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p>
          <a:p>
            <a:pPr algn="just"/>
            <a:endParaRPr lang="en-US" dirty="0">
              <a:solidFill>
                <a:schemeClr val="tx2"/>
              </a:solidFill>
            </a:endParaRPr>
          </a:p>
          <a:p>
            <a:pPr algn="just"/>
            <a:r>
              <a:rPr lang="es-CO" dirty="0">
                <a:solidFill>
                  <a:schemeClr val="tx2"/>
                </a:solidFill>
              </a:rPr>
              <a:t>Se utilizó este método para verificar que no se esté omitiendo alguna ciudad relevante en cuanto a la emisión de CO2, además de las seis ciudades con mayor cantidad de emisiones que ya se han identificado.</a:t>
            </a:r>
          </a:p>
          <a:p>
            <a:pPr algn="just"/>
            <a:endParaRPr lang="es-CO" dirty="0">
              <a:solidFill>
                <a:schemeClr val="tx2"/>
              </a:solidFill>
            </a:endParaRPr>
          </a:p>
          <a:p>
            <a:pPr algn="just"/>
            <a:r>
              <a:rPr lang="es-CO" b="1" u="sng" dirty="0">
                <a:solidFill>
                  <a:schemeClr val="accent1">
                    <a:lumMod val="50000"/>
                  </a:schemeClr>
                </a:solidFill>
              </a:rPr>
              <a:t>Conclusión: </a:t>
            </a:r>
          </a:p>
          <a:p>
            <a:pPr algn="just"/>
            <a:endParaRPr lang="es-CO" b="1" u="sng" dirty="0">
              <a:solidFill>
                <a:schemeClr val="accent1">
                  <a:lumMod val="50000"/>
                </a:schemeClr>
              </a:solidFill>
            </a:endParaRPr>
          </a:p>
          <a:p>
            <a:pPr algn="just"/>
            <a:r>
              <a:rPr lang="es-CO" dirty="0">
                <a:solidFill>
                  <a:schemeClr val="tx2"/>
                </a:solidFill>
              </a:rPr>
              <a:t>Solo las seis ciudades identificadas anteriormente presentan una </a:t>
            </a:r>
            <a:r>
              <a:rPr lang="es-CO" dirty="0" err="1">
                <a:solidFill>
                  <a:schemeClr val="tx2"/>
                </a:solidFill>
              </a:rPr>
              <a:t>una</a:t>
            </a:r>
            <a:r>
              <a:rPr lang="es-CO" dirty="0">
                <a:solidFill>
                  <a:schemeClr val="tx2"/>
                </a:solidFill>
              </a:rPr>
              <a:t> cantidad de emisiones relevante para este estudio, mientras las demás ciudades que se encuentran en la cuenca Sinú San Jacinto, generan de 511 a 6.66 </a:t>
            </a:r>
            <a:r>
              <a:rPr lang="es-CO" dirty="0" err="1">
                <a:solidFill>
                  <a:schemeClr val="tx2"/>
                </a:solidFill>
              </a:rPr>
              <a:t>Kton</a:t>
            </a:r>
            <a:r>
              <a:rPr lang="es-CO" dirty="0">
                <a:solidFill>
                  <a:schemeClr val="tx2"/>
                </a:solidFill>
              </a:rPr>
              <a:t>/año de CO2 de emisiones.</a:t>
            </a:r>
            <a:endParaRPr lang="en-US" dirty="0">
              <a:solidFill>
                <a:schemeClr val="tx2"/>
              </a:solidFill>
            </a:endParaRP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70591" y="2735436"/>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5" name="Imagen 4">
            <a:extLst>
              <a:ext uri="{FF2B5EF4-FFF2-40B4-BE49-F238E27FC236}">
                <a16:creationId xmlns:a16="http://schemas.microsoft.com/office/drawing/2014/main" id="{50284C1B-3895-8247-705F-BC302F7A1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1412776"/>
            <a:ext cx="6120680" cy="4735055"/>
          </a:xfrm>
          <a:prstGeom prst="rect">
            <a:avLst/>
          </a:prstGeom>
          <a:ln w="28575">
            <a:solidFill>
              <a:schemeClr val="accent1"/>
            </a:solidFill>
          </a:ln>
        </p:spPr>
      </p:pic>
      <p:sp>
        <p:nvSpPr>
          <p:cNvPr id="7" name="Rectángulo 6">
            <a:extLst>
              <a:ext uri="{FF2B5EF4-FFF2-40B4-BE49-F238E27FC236}">
                <a16:creationId xmlns:a16="http://schemas.microsoft.com/office/drawing/2014/main" id="{39F5594B-50BC-91BE-7603-FB2D27DE1526}"/>
              </a:ext>
            </a:extLst>
          </p:cNvPr>
          <p:cNvSpPr/>
          <p:nvPr/>
        </p:nvSpPr>
        <p:spPr>
          <a:xfrm>
            <a:off x="1346984" y="1556792"/>
            <a:ext cx="936104" cy="4015579"/>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4" name="Imagen 3">
            <a:extLst>
              <a:ext uri="{FF2B5EF4-FFF2-40B4-BE49-F238E27FC236}">
                <a16:creationId xmlns:a16="http://schemas.microsoft.com/office/drawing/2014/main" id="{9058F8A8-70E4-5A1C-B480-74FDAAC3B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398" y="1704928"/>
            <a:ext cx="2542014" cy="1351903"/>
          </a:xfrm>
          <a:prstGeom prst="rect">
            <a:avLst/>
          </a:prstGeom>
          <a:ln w="38100">
            <a:solidFill>
              <a:srgbClr val="326734"/>
            </a:solidFill>
          </a:ln>
        </p:spPr>
      </p:pic>
      <p:sp>
        <p:nvSpPr>
          <p:cNvPr id="10" name="Título 1">
            <a:extLst>
              <a:ext uri="{FF2B5EF4-FFF2-40B4-BE49-F238E27FC236}">
                <a16:creationId xmlns:a16="http://schemas.microsoft.com/office/drawing/2014/main" id="{AC2AA272-9A2F-C780-A646-FCA47A633DA0}"/>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D06C3E8-37AC-2941-192D-BD284E92075D}"/>
              </a:ext>
            </a:extLst>
          </p:cNvPr>
          <p:cNvSpPr/>
          <p:nvPr/>
        </p:nvSpPr>
        <p:spPr>
          <a:xfrm>
            <a:off x="7750596" y="332656"/>
            <a:ext cx="4248472" cy="5760640"/>
          </a:xfrm>
          <a:prstGeom prst="rect">
            <a:avLst/>
          </a:prstGeom>
          <a:solidFill>
            <a:srgbClr val="F5EECF"/>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3" name="Marcador de texto 2"/>
          <p:cNvSpPr>
            <a:spLocks noGrp="1"/>
          </p:cNvSpPr>
          <p:nvPr>
            <p:ph type="body" idx="1"/>
          </p:nvPr>
        </p:nvSpPr>
        <p:spPr>
          <a:xfrm>
            <a:off x="509878" y="3509254"/>
            <a:ext cx="6768752" cy="1137454"/>
          </a:xfrm>
        </p:spPr>
        <p:txBody>
          <a:bodyPr>
            <a:normAutofit/>
          </a:bodyPr>
          <a:lstStyle/>
          <a:p>
            <a:r>
              <a:rPr lang="en-US" b="1" dirty="0"/>
              <a:t>BARRANQUILLA, MALAMBO Y SOLEDAD </a:t>
            </a:r>
            <a:r>
              <a:rPr lang="en-US" dirty="0" err="1"/>
              <a:t>presentan</a:t>
            </a:r>
            <a:r>
              <a:rPr lang="en-US" dirty="0"/>
              <a:t> </a:t>
            </a:r>
            <a:r>
              <a:rPr lang="en-US" dirty="0" err="1"/>
              <a:t>segun</a:t>
            </a:r>
            <a:r>
              <a:rPr lang="en-US" dirty="0"/>
              <a:t> </a:t>
            </a:r>
            <a:r>
              <a:rPr lang="en-US" dirty="0" err="1"/>
              <a:t>el</a:t>
            </a:r>
            <a:r>
              <a:rPr lang="en-US" dirty="0"/>
              <a:t> </a:t>
            </a:r>
            <a:r>
              <a:rPr lang="en-US" dirty="0" err="1"/>
              <a:t>inventario</a:t>
            </a:r>
            <a:r>
              <a:rPr lang="en-US" dirty="0"/>
              <a:t>, las </a:t>
            </a:r>
            <a:r>
              <a:rPr lang="en-US" dirty="0" err="1"/>
              <a:t>mayores</a:t>
            </a:r>
            <a:r>
              <a:rPr lang="en-US" dirty="0"/>
              <a:t> </a:t>
            </a:r>
            <a:r>
              <a:rPr lang="en-US" dirty="0" err="1"/>
              <a:t>emisiones</a:t>
            </a:r>
            <a:r>
              <a:rPr lang="en-US" dirty="0"/>
              <a:t> </a:t>
            </a:r>
            <a:r>
              <a:rPr lang="en-US" dirty="0" err="1"/>
              <a:t>dentro</a:t>
            </a:r>
            <a:r>
              <a:rPr lang="en-US" dirty="0"/>
              <a:t> del </a:t>
            </a:r>
            <a:r>
              <a:rPr lang="en-US" dirty="0" err="1"/>
              <a:t>limite</a:t>
            </a:r>
            <a:r>
              <a:rPr lang="en-US" dirty="0"/>
              <a:t> de la Cuenca </a:t>
            </a:r>
            <a:r>
              <a:rPr lang="en-US" dirty="0" err="1"/>
              <a:t>Sinu</a:t>
            </a:r>
            <a:r>
              <a:rPr lang="en-US" dirty="0"/>
              <a:t>-San Jacinto; con un 4171.81 </a:t>
            </a:r>
            <a:r>
              <a:rPr lang="en-US" dirty="0" err="1"/>
              <a:t>Kton</a:t>
            </a:r>
            <a:r>
              <a:rPr lang="en-US" dirty="0"/>
              <a:t>/</a:t>
            </a:r>
            <a:r>
              <a:rPr lang="en-US" dirty="0" err="1"/>
              <a:t>año</a:t>
            </a:r>
            <a:r>
              <a:rPr lang="en-US" dirty="0"/>
              <a:t>.</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808431" y="3170800"/>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8" name="Imagen 7">
            <a:extLst>
              <a:ext uri="{FF2B5EF4-FFF2-40B4-BE49-F238E27FC236}">
                <a16:creationId xmlns:a16="http://schemas.microsoft.com/office/drawing/2014/main" id="{CB3CC62D-1F9B-5128-956E-E3D2B66E98A2}"/>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3084" t="3407" r="16930" b="90132"/>
          <a:stretch/>
        </p:blipFill>
        <p:spPr>
          <a:xfrm>
            <a:off x="7921880" y="410227"/>
            <a:ext cx="3656284" cy="354477"/>
          </a:xfrm>
          <a:prstGeom prst="rect">
            <a:avLst/>
          </a:prstGeom>
        </p:spPr>
      </p:pic>
      <p:pic>
        <p:nvPicPr>
          <p:cNvPr id="12" name="Imagen 11">
            <a:extLst>
              <a:ext uri="{FF2B5EF4-FFF2-40B4-BE49-F238E27FC236}">
                <a16:creationId xmlns:a16="http://schemas.microsoft.com/office/drawing/2014/main" id="{BF0D3F5B-9721-5572-904B-D799B2AD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7" y="1216422"/>
            <a:ext cx="4070036" cy="2120900"/>
          </a:xfrm>
          <a:prstGeom prst="rect">
            <a:avLst/>
          </a:prstGeom>
          <a:ln w="28575">
            <a:solidFill>
              <a:srgbClr val="326734"/>
            </a:solidFill>
          </a:ln>
        </p:spPr>
      </p:pic>
      <p:sp>
        <p:nvSpPr>
          <p:cNvPr id="16" name="Marcador de texto 2">
            <a:extLst>
              <a:ext uri="{FF2B5EF4-FFF2-40B4-BE49-F238E27FC236}">
                <a16:creationId xmlns:a16="http://schemas.microsoft.com/office/drawing/2014/main" id="{BB4443E3-78F6-17B6-2714-D00AE95ACD48}"/>
              </a:ext>
            </a:extLst>
          </p:cNvPr>
          <p:cNvSpPr txBox="1">
            <a:spLocks/>
          </p:cNvSpPr>
          <p:nvPr/>
        </p:nvSpPr>
        <p:spPr>
          <a:xfrm>
            <a:off x="495899" y="4631495"/>
            <a:ext cx="6768752" cy="113745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r>
              <a:rPr lang="en-US" dirty="0"/>
              <a:t>Y </a:t>
            </a:r>
            <a:r>
              <a:rPr lang="en-US" dirty="0" err="1"/>
              <a:t>seguido</a:t>
            </a:r>
            <a:r>
              <a:rPr lang="en-US" dirty="0"/>
              <a:t> se </a:t>
            </a:r>
            <a:r>
              <a:rPr lang="en-US" dirty="0" err="1"/>
              <a:t>encuentran</a:t>
            </a:r>
            <a:r>
              <a:rPr lang="en-US" dirty="0"/>
              <a:t> </a:t>
            </a:r>
            <a:r>
              <a:rPr lang="en-US" b="1" dirty="0"/>
              <a:t>MARÍA LA BAJA, CARTAGENA Y EL CARMEN DE BOLIVAR </a:t>
            </a:r>
            <a:r>
              <a:rPr lang="en-US" dirty="0"/>
              <a:t>con </a:t>
            </a:r>
            <a:r>
              <a:rPr lang="en-US" dirty="0" err="1"/>
              <a:t>emisiones</a:t>
            </a:r>
            <a:r>
              <a:rPr lang="en-US" dirty="0"/>
              <a:t> de 1869.520 </a:t>
            </a:r>
            <a:r>
              <a:rPr lang="en-US" dirty="0" err="1"/>
              <a:t>Kton</a:t>
            </a:r>
            <a:r>
              <a:rPr lang="en-US" dirty="0"/>
              <a:t>/</a:t>
            </a:r>
            <a:r>
              <a:rPr lang="en-US" dirty="0" err="1"/>
              <a:t>año</a:t>
            </a:r>
            <a:r>
              <a:rPr lang="en-US" dirty="0"/>
              <a:t>.</a:t>
            </a:r>
          </a:p>
        </p:txBody>
      </p:sp>
      <p:pic>
        <p:nvPicPr>
          <p:cNvPr id="15" name="Imagen 14">
            <a:extLst>
              <a:ext uri="{FF2B5EF4-FFF2-40B4-BE49-F238E27FC236}">
                <a16:creationId xmlns:a16="http://schemas.microsoft.com/office/drawing/2014/main" id="{48396F7E-90AC-8265-9DF8-F980D3A8CFBF}"/>
              </a:ext>
            </a:extLst>
          </p:cNvPr>
          <p:cNvPicPr>
            <a:picLocks noChangeAspect="1"/>
          </p:cNvPicPr>
          <p:nvPr/>
        </p:nvPicPr>
        <p:blipFill rotWithShape="1">
          <a:blip r:embed="rId4">
            <a:extLst>
              <a:ext uri="{28A0092B-C50C-407E-A947-70E740481C1C}">
                <a14:useLocalDpi xmlns:a14="http://schemas.microsoft.com/office/drawing/2010/main" val="0"/>
              </a:ext>
            </a:extLst>
          </a:blip>
          <a:srcRect l="11863" b="23495"/>
          <a:stretch/>
        </p:blipFill>
        <p:spPr>
          <a:xfrm>
            <a:off x="4636367" y="1216422"/>
            <a:ext cx="2590725" cy="2120900"/>
          </a:xfrm>
          <a:prstGeom prst="rect">
            <a:avLst/>
          </a:prstGeom>
          <a:ln w="28575">
            <a:solidFill>
              <a:srgbClr val="326734"/>
            </a:solidFill>
          </a:ln>
        </p:spPr>
      </p:pic>
      <p:grpSp>
        <p:nvGrpSpPr>
          <p:cNvPr id="14" name="Grupo 13">
            <a:extLst>
              <a:ext uri="{FF2B5EF4-FFF2-40B4-BE49-F238E27FC236}">
                <a16:creationId xmlns:a16="http://schemas.microsoft.com/office/drawing/2014/main" id="{04100984-F425-ED56-58D7-4ACD9A48F563}"/>
              </a:ext>
            </a:extLst>
          </p:cNvPr>
          <p:cNvGrpSpPr/>
          <p:nvPr/>
        </p:nvGrpSpPr>
        <p:grpSpPr>
          <a:xfrm>
            <a:off x="7693797" y="835987"/>
            <a:ext cx="3994748" cy="5149622"/>
            <a:chOff x="7693797" y="835987"/>
            <a:chExt cx="3994748" cy="5149622"/>
          </a:xfrm>
        </p:grpSpPr>
        <p:pic>
          <p:nvPicPr>
            <p:cNvPr id="9" name="Imagen 8">
              <a:extLst>
                <a:ext uri="{FF2B5EF4-FFF2-40B4-BE49-F238E27FC236}">
                  <a16:creationId xmlns:a16="http://schemas.microsoft.com/office/drawing/2014/main" id="{17C9B623-254E-D623-B510-472C1BCD89D0}"/>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11" name="Imagen 10">
              <a:extLst>
                <a:ext uri="{FF2B5EF4-FFF2-40B4-BE49-F238E27FC236}">
                  <a16:creationId xmlns:a16="http://schemas.microsoft.com/office/drawing/2014/main" id="{9F3ADC9E-9E76-98B2-8E0D-E389CDD37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4" name="Imagen 3">
              <a:extLst>
                <a:ext uri="{FF2B5EF4-FFF2-40B4-BE49-F238E27FC236}">
                  <a16:creationId xmlns:a16="http://schemas.microsoft.com/office/drawing/2014/main" id="{CE8CF3AA-CD08-E19A-752F-7A41762DF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13" name="Elipse 12">
            <a:extLst>
              <a:ext uri="{FF2B5EF4-FFF2-40B4-BE49-F238E27FC236}">
                <a16:creationId xmlns:a16="http://schemas.microsoft.com/office/drawing/2014/main" id="{D1B8423D-323F-9482-6922-7BB713578FFD}"/>
              </a:ext>
            </a:extLst>
          </p:cNvPr>
          <p:cNvSpPr/>
          <p:nvPr/>
        </p:nvSpPr>
        <p:spPr>
          <a:xfrm>
            <a:off x="10019186" y="1242183"/>
            <a:ext cx="576064" cy="597768"/>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7" name="Elipse 16">
            <a:extLst>
              <a:ext uri="{FF2B5EF4-FFF2-40B4-BE49-F238E27FC236}">
                <a16:creationId xmlns:a16="http://schemas.microsoft.com/office/drawing/2014/main" id="{0AD474A4-4947-D62F-3EDD-4119080CF4B8}"/>
              </a:ext>
            </a:extLst>
          </p:cNvPr>
          <p:cNvSpPr/>
          <p:nvPr/>
        </p:nvSpPr>
        <p:spPr>
          <a:xfrm rot="20413169">
            <a:off x="9399567" y="1632482"/>
            <a:ext cx="823182" cy="1417207"/>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9" name="Título 1">
            <a:extLst>
              <a:ext uri="{FF2B5EF4-FFF2-40B4-BE49-F238E27FC236}">
                <a16:creationId xmlns:a16="http://schemas.microsoft.com/office/drawing/2014/main" id="{3818FE56-5152-6F01-97B9-4F501E6C157A}"/>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040C1F-ED48-AA9D-962D-40EBE8E87303}"/>
              </a:ext>
            </a:extLst>
          </p:cNvPr>
          <p:cNvSpPr>
            <a:spLocks noGrp="1"/>
          </p:cNvSpPr>
          <p:nvPr>
            <p:ph type="body" idx="1"/>
          </p:nvPr>
        </p:nvSpPr>
        <p:spPr>
          <a:xfrm>
            <a:off x="4510236" y="1124744"/>
            <a:ext cx="2670639" cy="727248"/>
          </a:xfrm>
        </p:spPr>
        <p:txBody>
          <a:bodyPr>
            <a:normAutofit/>
          </a:bodyPr>
          <a:lstStyle/>
          <a:p>
            <a:r>
              <a:rPr lang="es-CO" sz="1500" dirty="0">
                <a:solidFill>
                  <a:schemeClr val="tx2"/>
                </a:solidFill>
              </a:rPr>
              <a:t>Centroides de Ciudades</a:t>
            </a:r>
          </a:p>
          <a:p>
            <a:r>
              <a:rPr lang="es-CO" sz="1500" dirty="0">
                <a:solidFill>
                  <a:schemeClr val="tx2"/>
                </a:solidFill>
              </a:rPr>
              <a:t>Con mayores emisiones</a:t>
            </a:r>
          </a:p>
        </p:txBody>
      </p:sp>
      <p:sp>
        <p:nvSpPr>
          <p:cNvPr id="8" name="Marcador de texto 2">
            <a:extLst>
              <a:ext uri="{FF2B5EF4-FFF2-40B4-BE49-F238E27FC236}">
                <a16:creationId xmlns:a16="http://schemas.microsoft.com/office/drawing/2014/main" id="{7FB4E0D9-4E6B-B745-287E-0AF2C88035CE}"/>
              </a:ext>
            </a:extLst>
          </p:cNvPr>
          <p:cNvSpPr txBox="1">
            <a:spLocks/>
          </p:cNvSpPr>
          <p:nvPr/>
        </p:nvSpPr>
        <p:spPr>
          <a:xfrm>
            <a:off x="746896" y="1087997"/>
            <a:ext cx="2670639" cy="72724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Área más cercana a las mayores fuentes de emisiones</a:t>
            </a:r>
          </a:p>
        </p:txBody>
      </p:sp>
      <p:grpSp>
        <p:nvGrpSpPr>
          <p:cNvPr id="2" name="Grupo 1">
            <a:extLst>
              <a:ext uri="{FF2B5EF4-FFF2-40B4-BE49-F238E27FC236}">
                <a16:creationId xmlns:a16="http://schemas.microsoft.com/office/drawing/2014/main" id="{2FE4EA70-B383-9158-8ECE-EB2328B90E8B}"/>
              </a:ext>
            </a:extLst>
          </p:cNvPr>
          <p:cNvGrpSpPr/>
          <p:nvPr/>
        </p:nvGrpSpPr>
        <p:grpSpPr>
          <a:xfrm>
            <a:off x="45740" y="1711949"/>
            <a:ext cx="3808456" cy="4453355"/>
            <a:chOff x="7693797" y="835987"/>
            <a:chExt cx="3994748" cy="5149622"/>
          </a:xfrm>
        </p:grpSpPr>
        <p:pic>
          <p:nvPicPr>
            <p:cNvPr id="4" name="Imagen 3">
              <a:extLst>
                <a:ext uri="{FF2B5EF4-FFF2-40B4-BE49-F238E27FC236}">
                  <a16:creationId xmlns:a16="http://schemas.microsoft.com/office/drawing/2014/main" id="{F8DA4C9D-AEA8-45F0-2568-A16A4DFE9E0C}"/>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6" name="Imagen 5">
              <a:extLst>
                <a:ext uri="{FF2B5EF4-FFF2-40B4-BE49-F238E27FC236}">
                  <a16:creationId xmlns:a16="http://schemas.microsoft.com/office/drawing/2014/main" id="{1366F8E3-FF26-80CD-5102-B93260C1D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7" name="Imagen 6">
              <a:extLst>
                <a:ext uri="{FF2B5EF4-FFF2-40B4-BE49-F238E27FC236}">
                  <a16:creationId xmlns:a16="http://schemas.microsoft.com/office/drawing/2014/main" id="{3FB6C521-88EB-B448-A24C-0782F38FFF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9" name="Marcador de texto 2">
            <a:extLst>
              <a:ext uri="{FF2B5EF4-FFF2-40B4-BE49-F238E27FC236}">
                <a16:creationId xmlns:a16="http://schemas.microsoft.com/office/drawing/2014/main" id="{1E90CE6B-4A30-7088-BCB5-44F7877AC796}"/>
              </a:ext>
            </a:extLst>
          </p:cNvPr>
          <p:cNvSpPr txBox="1">
            <a:spLocks/>
          </p:cNvSpPr>
          <p:nvPr/>
        </p:nvSpPr>
        <p:spPr>
          <a:xfrm>
            <a:off x="7890521" y="158677"/>
            <a:ext cx="4098312" cy="54900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just"/>
            <a:r>
              <a:rPr lang="en-US" sz="1800" b="1" dirty="0" err="1">
                <a:solidFill>
                  <a:schemeClr val="bg1">
                    <a:lumMod val="95000"/>
                  </a:schemeClr>
                </a:solidFill>
              </a:rPr>
              <a:t>Emisiones</a:t>
            </a:r>
            <a:r>
              <a:rPr lang="en-US" sz="1800" b="1" dirty="0">
                <a:solidFill>
                  <a:schemeClr val="bg1">
                    <a:lumMod val="95000"/>
                  </a:schemeClr>
                </a:solidFill>
              </a:rPr>
              <a:t> </a:t>
            </a:r>
            <a:r>
              <a:rPr lang="en-US" sz="1800" b="1" dirty="0" err="1">
                <a:solidFill>
                  <a:schemeClr val="bg1">
                    <a:lumMod val="95000"/>
                  </a:schemeClr>
                </a:solidFill>
              </a:rPr>
              <a:t>por</a:t>
            </a:r>
            <a:r>
              <a:rPr lang="en-US" sz="1800" b="1" dirty="0">
                <a:solidFill>
                  <a:schemeClr val="bg1">
                    <a:lumMod val="95000"/>
                  </a:schemeClr>
                </a:solidFill>
              </a:rPr>
              <a:t> </a:t>
            </a:r>
            <a:r>
              <a:rPr lang="en-US" sz="1800" b="1" dirty="0" err="1">
                <a:solidFill>
                  <a:schemeClr val="bg1">
                    <a:lumMod val="95000"/>
                  </a:schemeClr>
                </a:solidFill>
              </a:rPr>
              <a:t>departamento</a:t>
            </a:r>
            <a:r>
              <a:rPr lang="en-US" sz="1800" b="1" dirty="0">
                <a:solidFill>
                  <a:schemeClr val="bg1">
                    <a:lumMod val="95000"/>
                  </a:schemeClr>
                </a:solidFill>
              </a:rPr>
              <a:t> </a:t>
            </a:r>
          </a:p>
          <a:p>
            <a:pPr algn="just"/>
            <a:endParaRPr lang="en-US" dirty="0">
              <a:solidFill>
                <a:schemeClr val="tx2"/>
              </a:solidFill>
            </a:endParaRPr>
          </a:p>
        </p:txBody>
      </p:sp>
      <p:sp>
        <p:nvSpPr>
          <p:cNvPr id="11" name="Título 1">
            <a:extLst>
              <a:ext uri="{FF2B5EF4-FFF2-40B4-BE49-F238E27FC236}">
                <a16:creationId xmlns:a16="http://schemas.microsoft.com/office/drawing/2014/main" id="{E4F186F5-1BAA-8935-D057-062745BE0678}"/>
              </a:ext>
            </a:extLst>
          </p:cNvPr>
          <p:cNvSpPr>
            <a:spLocks noGrp="1"/>
          </p:cNvSpPr>
          <p:nvPr>
            <p:ph type="title"/>
          </p:nvPr>
        </p:nvSpPr>
        <p:spPr>
          <a:xfrm>
            <a:off x="493995" y="103811"/>
            <a:ext cx="7132498" cy="914400"/>
          </a:xfrm>
        </p:spPr>
        <p:txBody>
          <a:bodyPr/>
          <a:lstStyle/>
          <a:p>
            <a:r>
              <a:rPr lang="en-US" sz="5100" dirty="0"/>
              <a:t>1. </a:t>
            </a:r>
            <a:r>
              <a:rPr lang="en-US" sz="5100" dirty="0" err="1"/>
              <a:t>Emisiones</a:t>
            </a:r>
            <a:endParaRPr lang="en-US" sz="5100" dirty="0"/>
          </a:p>
        </p:txBody>
      </p:sp>
      <p:grpSp>
        <p:nvGrpSpPr>
          <p:cNvPr id="17" name="Grupo 16">
            <a:extLst>
              <a:ext uri="{FF2B5EF4-FFF2-40B4-BE49-F238E27FC236}">
                <a16:creationId xmlns:a16="http://schemas.microsoft.com/office/drawing/2014/main" id="{DD0BE358-0C2A-10E6-CE71-2A30691D3343}"/>
              </a:ext>
            </a:extLst>
          </p:cNvPr>
          <p:cNvGrpSpPr/>
          <p:nvPr/>
        </p:nvGrpSpPr>
        <p:grpSpPr>
          <a:xfrm>
            <a:off x="4060244" y="1711949"/>
            <a:ext cx="3138065" cy="4442214"/>
            <a:chOff x="4060244" y="1711949"/>
            <a:chExt cx="3138065" cy="4442214"/>
          </a:xfrm>
        </p:grpSpPr>
        <p:grpSp>
          <p:nvGrpSpPr>
            <p:cNvPr id="26" name="Grupo 25">
              <a:extLst>
                <a:ext uri="{FF2B5EF4-FFF2-40B4-BE49-F238E27FC236}">
                  <a16:creationId xmlns:a16="http://schemas.microsoft.com/office/drawing/2014/main" id="{DBACD106-D999-E0D1-4263-53172023DFE6}"/>
                </a:ext>
              </a:extLst>
            </p:cNvPr>
            <p:cNvGrpSpPr/>
            <p:nvPr/>
          </p:nvGrpSpPr>
          <p:grpSpPr>
            <a:xfrm>
              <a:off x="4060244" y="1711949"/>
              <a:ext cx="3138065" cy="4442214"/>
              <a:chOff x="448649" y="1334460"/>
              <a:chExt cx="3138065" cy="4442214"/>
            </a:xfrm>
          </p:grpSpPr>
          <p:pic>
            <p:nvPicPr>
              <p:cNvPr id="12" name="Imagen 11">
                <a:extLst>
                  <a:ext uri="{FF2B5EF4-FFF2-40B4-BE49-F238E27FC236}">
                    <a16:creationId xmlns:a16="http://schemas.microsoft.com/office/drawing/2014/main" id="{9C6E427B-C66B-BD14-7A30-C676BBD76F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49" y="1334460"/>
                <a:ext cx="3138065" cy="4442214"/>
              </a:xfrm>
              <a:prstGeom prst="rect">
                <a:avLst/>
              </a:prstGeom>
            </p:spPr>
          </p:pic>
          <p:cxnSp>
            <p:nvCxnSpPr>
              <p:cNvPr id="5" name="Conector recto 4">
                <a:extLst>
                  <a:ext uri="{FF2B5EF4-FFF2-40B4-BE49-F238E27FC236}">
                    <a16:creationId xmlns:a16="http://schemas.microsoft.com/office/drawing/2014/main" id="{7FBD134C-7E2E-8C6F-03BB-CE4C991CD2BD}"/>
                  </a:ext>
                </a:extLst>
              </p:cNvPr>
              <p:cNvCxnSpPr>
                <a:cxnSpLocks/>
              </p:cNvCxnSpPr>
              <p:nvPr/>
            </p:nvCxnSpPr>
            <p:spPr>
              <a:xfrm>
                <a:off x="2985247"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6EFB2678-F825-DC0A-1065-58C81EEB4DE6}"/>
                  </a:ext>
                </a:extLst>
              </p:cNvPr>
              <p:cNvCxnSpPr>
                <a:cxnSpLocks/>
              </p:cNvCxnSpPr>
              <p:nvPr/>
            </p:nvCxnSpPr>
            <p:spPr>
              <a:xfrm>
                <a:off x="2494012" y="143775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55187EC-F9D1-A16B-7776-5669A0004564}"/>
                  </a:ext>
                </a:extLst>
              </p:cNvPr>
              <p:cNvCxnSpPr>
                <a:cxnSpLocks/>
              </p:cNvCxnSpPr>
              <p:nvPr/>
            </p:nvCxnSpPr>
            <p:spPr>
              <a:xfrm>
                <a:off x="1989956"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A9A8E78-33F1-F30A-28AD-21776B59BA0C}"/>
                  </a:ext>
                </a:extLst>
              </p:cNvPr>
              <p:cNvCxnSpPr>
                <a:cxnSpLocks/>
              </p:cNvCxnSpPr>
              <p:nvPr/>
            </p:nvCxnSpPr>
            <p:spPr>
              <a:xfrm>
                <a:off x="1485900"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25E76D4-880B-4F83-5484-3DB54B3D54DB}"/>
                  </a:ext>
                </a:extLst>
              </p:cNvPr>
              <p:cNvCxnSpPr>
                <a:cxnSpLocks/>
              </p:cNvCxnSpPr>
              <p:nvPr/>
            </p:nvCxnSpPr>
            <p:spPr>
              <a:xfrm>
                <a:off x="981844" y="2428496"/>
                <a:ext cx="0" cy="330476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CD7EA3EB-241E-3479-1B45-A0242CFCB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613" y="1470062"/>
                <a:ext cx="864110" cy="987554"/>
              </a:xfrm>
              <a:prstGeom prst="rect">
                <a:avLst/>
              </a:prstGeom>
            </p:spPr>
          </p:pic>
        </p:grpSp>
        <p:sp>
          <p:nvSpPr>
            <p:cNvPr id="16" name="Forma libre: forma 15">
              <a:extLst>
                <a:ext uri="{FF2B5EF4-FFF2-40B4-BE49-F238E27FC236}">
                  <a16:creationId xmlns:a16="http://schemas.microsoft.com/office/drawing/2014/main" id="{E8A5481B-7020-77EC-D9DD-66FCDF034F21}"/>
                </a:ext>
              </a:extLst>
            </p:cNvPr>
            <p:cNvSpPr/>
            <p:nvPr/>
          </p:nvSpPr>
          <p:spPr>
            <a:xfrm>
              <a:off x="5687367" y="2331218"/>
              <a:ext cx="592853" cy="1140487"/>
            </a:xfrm>
            <a:custGeom>
              <a:avLst/>
              <a:gdLst>
                <a:gd name="connsiteX0" fmla="*/ 0 w 592853"/>
                <a:gd name="connsiteY0" fmla="*/ 467248 h 1140487"/>
                <a:gd name="connsiteX1" fmla="*/ 542611 w 592853"/>
                <a:gd name="connsiteY1" fmla="*/ 0 h 1140487"/>
                <a:gd name="connsiteX2" fmla="*/ 592853 w 592853"/>
                <a:gd name="connsiteY2" fmla="*/ 75362 h 1140487"/>
                <a:gd name="connsiteX3" fmla="*/ 577780 w 592853"/>
                <a:gd name="connsiteY3" fmla="*/ 120580 h 1140487"/>
                <a:gd name="connsiteX4" fmla="*/ 226088 w 592853"/>
                <a:gd name="connsiteY4" fmla="*/ 1140487 h 1140487"/>
                <a:gd name="connsiteX5" fmla="*/ 90435 w 592853"/>
                <a:gd name="connsiteY5" fmla="*/ 914400 h 1140487"/>
                <a:gd name="connsiteX6" fmla="*/ 0 w 592853"/>
                <a:gd name="connsiteY6" fmla="*/ 467248 h 11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853" h="1140487">
                  <a:moveTo>
                    <a:pt x="0" y="467248"/>
                  </a:moveTo>
                  <a:lnTo>
                    <a:pt x="542611" y="0"/>
                  </a:lnTo>
                  <a:lnTo>
                    <a:pt x="592853" y="75362"/>
                  </a:lnTo>
                  <a:lnTo>
                    <a:pt x="577780" y="120580"/>
                  </a:lnTo>
                  <a:lnTo>
                    <a:pt x="226088" y="1140487"/>
                  </a:lnTo>
                  <a:lnTo>
                    <a:pt x="90435" y="914400"/>
                  </a:lnTo>
                  <a:lnTo>
                    <a:pt x="0" y="467248"/>
                  </a:lnTo>
                  <a:close/>
                </a:path>
              </a:pathLst>
            </a:custGeom>
            <a:noFill/>
            <a:ln w="1270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pic>
        <p:nvPicPr>
          <p:cNvPr id="18" name="Imagen 17">
            <a:extLst>
              <a:ext uri="{FF2B5EF4-FFF2-40B4-BE49-F238E27FC236}">
                <a16:creationId xmlns:a16="http://schemas.microsoft.com/office/drawing/2014/main" id="{7281C211-E55A-BA69-1E05-5CB16B652A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24730" y="561011"/>
            <a:ext cx="3434196" cy="4862944"/>
          </a:xfrm>
          <a:prstGeom prst="rect">
            <a:avLst/>
          </a:prstGeom>
        </p:spPr>
      </p:pic>
      <p:sp>
        <p:nvSpPr>
          <p:cNvPr id="19" name="CuadroTexto 18">
            <a:extLst>
              <a:ext uri="{FF2B5EF4-FFF2-40B4-BE49-F238E27FC236}">
                <a16:creationId xmlns:a16="http://schemas.microsoft.com/office/drawing/2014/main" id="{A80E29B6-C1A0-D66A-8004-7EC0BD78CE69}"/>
              </a:ext>
            </a:extLst>
          </p:cNvPr>
          <p:cNvSpPr txBox="1"/>
          <p:nvPr/>
        </p:nvSpPr>
        <p:spPr>
          <a:xfrm>
            <a:off x="7890521" y="5468498"/>
            <a:ext cx="3304973" cy="715581"/>
          </a:xfrm>
          <a:prstGeom prst="rect">
            <a:avLst/>
          </a:prstGeom>
          <a:solidFill>
            <a:schemeClr val="accent1">
              <a:lumMod val="40000"/>
              <a:lumOff val="60000"/>
            </a:schemeClr>
          </a:solidFill>
          <a:ln>
            <a:solidFill>
              <a:schemeClr val="accent1">
                <a:lumMod val="50000"/>
              </a:schemeClr>
            </a:solidFill>
          </a:ln>
        </p:spPr>
        <p:txBody>
          <a:bodyPr wrap="square" rtlCol="0">
            <a:spAutoFit/>
          </a:bodyPr>
          <a:lstStyle/>
          <a:p>
            <a:pPr algn="ctr">
              <a:lnSpc>
                <a:spcPct val="90000"/>
              </a:lnSpc>
            </a:pPr>
            <a:r>
              <a:rPr lang="es-CO" sz="1500" dirty="0"/>
              <a:t>Industria manufacturera</a:t>
            </a:r>
          </a:p>
          <a:p>
            <a:pPr algn="ctr">
              <a:lnSpc>
                <a:spcPct val="90000"/>
              </a:lnSpc>
            </a:pPr>
            <a:r>
              <a:rPr lang="es-CO" sz="1500" dirty="0"/>
              <a:t>Industria Oil and Gas</a:t>
            </a:r>
          </a:p>
          <a:p>
            <a:pPr algn="ctr">
              <a:lnSpc>
                <a:spcPct val="90000"/>
              </a:lnSpc>
            </a:pPr>
            <a:r>
              <a:rPr lang="es-CO" sz="1500" dirty="0"/>
              <a:t>Minas y canteras</a:t>
            </a:r>
          </a:p>
        </p:txBody>
      </p:sp>
    </p:spTree>
    <p:extLst>
      <p:ext uri="{BB962C8B-B14F-4D97-AF65-F5344CB8AC3E}">
        <p14:creationId xmlns:p14="http://schemas.microsoft.com/office/powerpoint/2010/main" val="1244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846AC52-E90C-8455-A71D-6E0DCE134F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48" y="1083188"/>
            <a:ext cx="3314591" cy="4692102"/>
          </a:xfrm>
          <a:prstGeom prst="rect">
            <a:avLst/>
          </a:prstGeom>
        </p:spPr>
      </p:pic>
      <p:pic>
        <p:nvPicPr>
          <p:cNvPr id="13" name="Imagen 12">
            <a:extLst>
              <a:ext uri="{FF2B5EF4-FFF2-40B4-BE49-F238E27FC236}">
                <a16:creationId xmlns:a16="http://schemas.microsoft.com/office/drawing/2014/main" id="{10BD2370-C55B-BAC0-01F1-E87DB0C7D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564" y="790386"/>
            <a:ext cx="3744416" cy="4912029"/>
          </a:xfrm>
          <a:prstGeom prst="rect">
            <a:avLst/>
          </a:prstGeom>
        </p:spPr>
      </p:pic>
      <p:pic>
        <p:nvPicPr>
          <p:cNvPr id="8" name="Imagen 7">
            <a:extLst>
              <a:ext uri="{FF2B5EF4-FFF2-40B4-BE49-F238E27FC236}">
                <a16:creationId xmlns:a16="http://schemas.microsoft.com/office/drawing/2014/main" id="{8CB632BA-A23B-7B47-1103-563D3F3D8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0403" y="1082211"/>
            <a:ext cx="3314590" cy="4693578"/>
          </a:xfrm>
          <a:prstGeom prst="rect">
            <a:avLst/>
          </a:prstGeom>
        </p:spPr>
      </p:pic>
      <p:sp>
        <p:nvSpPr>
          <p:cNvPr id="4" name="Forma libre: forma 3">
            <a:extLst>
              <a:ext uri="{FF2B5EF4-FFF2-40B4-BE49-F238E27FC236}">
                <a16:creationId xmlns:a16="http://schemas.microsoft.com/office/drawing/2014/main" id="{B9B2C514-10A6-41CA-3C8E-C342F0E53B2C}"/>
              </a:ext>
            </a:extLst>
          </p:cNvPr>
          <p:cNvSpPr/>
          <p:nvPr/>
        </p:nvSpPr>
        <p:spPr>
          <a:xfrm rot="221623">
            <a:off x="4693819" y="2444096"/>
            <a:ext cx="976309" cy="2593387"/>
          </a:xfrm>
          <a:custGeom>
            <a:avLst/>
            <a:gdLst>
              <a:gd name="connsiteX0" fmla="*/ 22533 w 1427587"/>
              <a:gd name="connsiteY0" fmla="*/ 3323063 h 3323063"/>
              <a:gd name="connsiteX1" fmla="*/ 22533 w 1427587"/>
              <a:gd name="connsiteY1" fmla="*/ 3256156 h 3323063"/>
              <a:gd name="connsiteX2" fmla="*/ 256709 w 1427587"/>
              <a:gd name="connsiteY2" fmla="*/ 2955073 h 3323063"/>
              <a:gd name="connsiteX3" fmla="*/ 401674 w 1427587"/>
              <a:gd name="connsiteY3" fmla="*/ 2620536 h 3323063"/>
              <a:gd name="connsiteX4" fmla="*/ 468582 w 1427587"/>
              <a:gd name="connsiteY4" fmla="*/ 2286000 h 3323063"/>
              <a:gd name="connsiteX5" fmla="*/ 580094 w 1427587"/>
              <a:gd name="connsiteY5" fmla="*/ 2118731 h 3323063"/>
              <a:gd name="connsiteX6" fmla="*/ 602396 w 1427587"/>
              <a:gd name="connsiteY6" fmla="*/ 1728439 h 3323063"/>
              <a:gd name="connsiteX7" fmla="*/ 713909 w 1427587"/>
              <a:gd name="connsiteY7" fmla="*/ 1427356 h 3323063"/>
              <a:gd name="connsiteX8" fmla="*/ 970387 w 1427587"/>
              <a:gd name="connsiteY8" fmla="*/ 825190 h 3323063"/>
              <a:gd name="connsiteX9" fmla="*/ 1115352 w 1427587"/>
              <a:gd name="connsiteY9" fmla="*/ 635619 h 3323063"/>
              <a:gd name="connsiteX10" fmla="*/ 1249167 w 1427587"/>
              <a:gd name="connsiteY10" fmla="*/ 468351 h 3323063"/>
              <a:gd name="connsiteX11" fmla="*/ 1394133 w 1427587"/>
              <a:gd name="connsiteY11" fmla="*/ 223024 h 3323063"/>
              <a:gd name="connsiteX12" fmla="*/ 1382982 w 1427587"/>
              <a:gd name="connsiteY12" fmla="*/ 122663 h 3323063"/>
              <a:gd name="connsiteX13" fmla="*/ 1427587 w 1427587"/>
              <a:gd name="connsiteY13" fmla="*/ 0 h 33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587" h="3323063">
                <a:moveTo>
                  <a:pt x="22533" y="3323063"/>
                </a:moveTo>
                <a:cubicBezTo>
                  <a:pt x="3018" y="3320275"/>
                  <a:pt x="-16496" y="3317488"/>
                  <a:pt x="22533" y="3256156"/>
                </a:cubicBezTo>
                <a:cubicBezTo>
                  <a:pt x="61562" y="3194824"/>
                  <a:pt x="193519" y="3061009"/>
                  <a:pt x="256709" y="2955073"/>
                </a:cubicBezTo>
                <a:cubicBezTo>
                  <a:pt x="319899" y="2849137"/>
                  <a:pt x="366362" y="2732048"/>
                  <a:pt x="401674" y="2620536"/>
                </a:cubicBezTo>
                <a:cubicBezTo>
                  <a:pt x="436986" y="2509024"/>
                  <a:pt x="438845" y="2369634"/>
                  <a:pt x="468582" y="2286000"/>
                </a:cubicBezTo>
                <a:cubicBezTo>
                  <a:pt x="498319" y="2202366"/>
                  <a:pt x="557792" y="2211658"/>
                  <a:pt x="580094" y="2118731"/>
                </a:cubicBezTo>
                <a:cubicBezTo>
                  <a:pt x="602396" y="2025804"/>
                  <a:pt x="580093" y="1843668"/>
                  <a:pt x="602396" y="1728439"/>
                </a:cubicBezTo>
                <a:cubicBezTo>
                  <a:pt x="624699" y="1613210"/>
                  <a:pt x="652577" y="1577897"/>
                  <a:pt x="713909" y="1427356"/>
                </a:cubicBezTo>
                <a:cubicBezTo>
                  <a:pt x="775241" y="1276815"/>
                  <a:pt x="903480" y="957146"/>
                  <a:pt x="970387" y="825190"/>
                </a:cubicBezTo>
                <a:cubicBezTo>
                  <a:pt x="1037294" y="693234"/>
                  <a:pt x="1068889" y="695092"/>
                  <a:pt x="1115352" y="635619"/>
                </a:cubicBezTo>
                <a:cubicBezTo>
                  <a:pt x="1161815" y="576146"/>
                  <a:pt x="1202704" y="537117"/>
                  <a:pt x="1249167" y="468351"/>
                </a:cubicBezTo>
                <a:cubicBezTo>
                  <a:pt x="1295630" y="399585"/>
                  <a:pt x="1371831" y="280639"/>
                  <a:pt x="1394133" y="223024"/>
                </a:cubicBezTo>
                <a:cubicBezTo>
                  <a:pt x="1416435" y="165409"/>
                  <a:pt x="1377406" y="159834"/>
                  <a:pt x="1382982" y="122663"/>
                </a:cubicBezTo>
                <a:cubicBezTo>
                  <a:pt x="1388558" y="85492"/>
                  <a:pt x="1408072" y="42746"/>
                  <a:pt x="1427587" y="0"/>
                </a:cubicBezTo>
              </a:path>
            </a:pathLst>
          </a:custGeom>
          <a:noFill/>
          <a:ln>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2">
            <a:extLst>
              <a:ext uri="{FF2B5EF4-FFF2-40B4-BE49-F238E27FC236}">
                <a16:creationId xmlns:a16="http://schemas.microsoft.com/office/drawing/2014/main" id="{24F7D418-6926-5AD8-75D7-6AC5ED83620C}"/>
              </a:ext>
            </a:extLst>
          </p:cNvPr>
          <p:cNvSpPr txBox="1">
            <a:spLocks/>
          </p:cNvSpPr>
          <p:nvPr/>
        </p:nvSpPr>
        <p:spPr>
          <a:xfrm>
            <a:off x="3693604" y="712273"/>
            <a:ext cx="3087028"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Volcanes</a:t>
            </a:r>
          </a:p>
        </p:txBody>
      </p:sp>
      <p:sp>
        <p:nvSpPr>
          <p:cNvPr id="7" name="Marcador de texto 2">
            <a:extLst>
              <a:ext uri="{FF2B5EF4-FFF2-40B4-BE49-F238E27FC236}">
                <a16:creationId xmlns:a16="http://schemas.microsoft.com/office/drawing/2014/main" id="{249417E7-E4C0-1E91-256B-785031C5FBB9}"/>
              </a:ext>
            </a:extLst>
          </p:cNvPr>
          <p:cNvSpPr txBox="1">
            <a:spLocks/>
          </p:cNvSpPr>
          <p:nvPr/>
        </p:nvSpPr>
        <p:spPr>
          <a:xfrm>
            <a:off x="463335" y="837852"/>
            <a:ext cx="2534793"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Volcanes de Lodo en Colombia</a:t>
            </a:r>
          </a:p>
        </p:txBody>
      </p:sp>
      <p:sp>
        <p:nvSpPr>
          <p:cNvPr id="9" name="Marcador de texto 2">
            <a:extLst>
              <a:ext uri="{FF2B5EF4-FFF2-40B4-BE49-F238E27FC236}">
                <a16:creationId xmlns:a16="http://schemas.microsoft.com/office/drawing/2014/main" id="{A36C272B-15B8-CA9C-447E-C963482D45E7}"/>
              </a:ext>
            </a:extLst>
          </p:cNvPr>
          <p:cNvSpPr txBox="1">
            <a:spLocks/>
          </p:cNvSpPr>
          <p:nvPr/>
        </p:nvSpPr>
        <p:spPr>
          <a:xfrm>
            <a:off x="7174532" y="373570"/>
            <a:ext cx="4566117" cy="36004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600" dirty="0">
                <a:solidFill>
                  <a:schemeClr val="tx2"/>
                </a:solidFill>
              </a:rPr>
              <a:t>División de bloques tectónicos según su Genesis</a:t>
            </a:r>
          </a:p>
        </p:txBody>
      </p:sp>
      <p:sp>
        <p:nvSpPr>
          <p:cNvPr id="12" name="Título 1">
            <a:extLst>
              <a:ext uri="{FF2B5EF4-FFF2-40B4-BE49-F238E27FC236}">
                <a16:creationId xmlns:a16="http://schemas.microsoft.com/office/drawing/2014/main" id="{B592F9C9-7EF9-56AB-A973-92445ED9A3D3}"/>
              </a:ext>
            </a:extLst>
          </p:cNvPr>
          <p:cNvSpPr txBox="1">
            <a:spLocks/>
          </p:cNvSpPr>
          <p:nvPr/>
        </p:nvSpPr>
        <p:spPr>
          <a:xfrm>
            <a:off x="189756" y="-128335"/>
            <a:ext cx="7132498" cy="9144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dirty="0"/>
              <a:t>3. CUERPOS DE LODO</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customXml/itemProps2.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982DA8-EA6C-4E78-95DD-332D1E54B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20110</TotalTime>
  <Words>1391</Words>
  <Application>Microsoft Office PowerPoint</Application>
  <PresentationFormat>Personalizado</PresentationFormat>
  <Paragraphs>156</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Calibri</vt:lpstr>
      <vt:lpstr>Cambria</vt:lpstr>
      <vt:lpstr>Courier New</vt:lpstr>
      <vt:lpstr>Wingdings</vt:lpstr>
      <vt:lpstr>EcoLiving_16x9</vt:lpstr>
      <vt:lpstr>PRESENTACIÓN FINAL:  ANALISIS GEOESPACIAL PARA LA SELECCIÓN DE ZONAS DE ALMACENAMIENTO SUBTERRANEO EN COLOMBIA: CASO SINU-SAN JACINTO</vt:lpstr>
      <vt:lpstr>INTRODUCCIÓN</vt:lpstr>
      <vt:lpstr>Presentación de PowerPoint</vt:lpstr>
      <vt:lpstr>DATOS</vt:lpstr>
      <vt:lpstr>DATOS</vt:lpstr>
      <vt:lpstr>Presentación de PowerPoint</vt:lpstr>
      <vt:lpstr>Presentación de PowerPoint</vt:lpstr>
      <vt:lpstr>1. Emisiones</vt:lpstr>
      <vt:lpstr>Presentación de PowerPoint</vt:lpstr>
      <vt:lpstr>3. POZOS</vt:lpstr>
      <vt:lpstr>3. POZOS</vt:lpstr>
      <vt:lpstr>4. Lineas sismicas 2D</vt:lpstr>
      <vt:lpstr>4. Lineas sismicas 2D</vt:lpstr>
      <vt:lpstr>5. ALGEBRA DE MAPAS</vt:lpstr>
      <vt:lpstr>5. ALGEBRA DE MAPAS</vt:lpstr>
      <vt:lpstr>6. ANALISIS RASTER</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41</cp:revision>
  <dcterms:created xsi:type="dcterms:W3CDTF">2023-03-09T00:59:55Z</dcterms:created>
  <dcterms:modified xsi:type="dcterms:W3CDTF">2023-06-30T04:54:19Z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